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embeddedFontLst>
    <p:embeddedFont>
      <p:font typeface="Average" panose="020B0604020202020204" charset="0"/>
      <p:regular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2b5b8520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2b5b8520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2b5b8520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2b5b8520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f2e204bad5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f2e204bad5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2b5b8520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f2b5b8520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f2e204bad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f2e204bad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f2b5b8520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f2b5b8520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f2b5b8520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f2b5b8520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2e204bad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2e204bad5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2b5b8520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2b5b8520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2e204bad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2e204bad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2b1fe9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12b1fe9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2e204bad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2e204bad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27f38f2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27f38f2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2e204ba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2e204ba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2e204bad5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2e204bad5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2e37c2c0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2e37c2c0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204bad5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204bad5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2e37c2c0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2e37c2c0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204bad5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204bad5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2e37c2c0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2e37c2c0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2e204bad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2e204bad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2b5b852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2b5b852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e204bad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2e204bad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bd61192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bd61192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2e204ba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2e204ba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2c713c1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2c713c1a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2c713c1a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2c713c1a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2e204bad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2e204bad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2c713c1a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2c713c1a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2c713c1a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2c713c1a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2e204bad5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2e204bad5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2e204bad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2e204bad5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2e37c2c0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2e37c2c0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2e204bad5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2e204bad5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2c713c1a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2c713c1a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2e204bad5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f2e204bad5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2c713c1a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2c713c1a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2e204bad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2e204bad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2b5b852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2b5b852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2bd6119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2bd6119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12b1fe97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f12b1fe97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12b1fe97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f12b1fe97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12b1fe97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12b1fe97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2e204bad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2e204bad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2bd6119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2bd6119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2bd6119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2bd61192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b5b852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b5b8520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2bd61192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f2bd61192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2bd61192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f2bd61192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2bd61192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f2bd61192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2e204bad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2e204bad5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e204bad5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2e204bad5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12b1fe9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f12b1fe9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204bad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204bad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4" name="Google Shape;75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f12b1fe97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f12b1fe97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f2e204bad5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f2e204bad5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f12b1fe97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f12b1fe97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2e204bad5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2e204bad5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12b1fe9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12b1fe9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f2b5b8520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f2b5b8520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2e204bad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f2e204bad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f2b5b8520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f2b5b8520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f2e204bad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f2e204bad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slide" Target="slide59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5" Type="http://schemas.openxmlformats.org/officeDocument/2006/relationships/image" Target="../media/image37.jp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g"/><Relationship Id="rId5" Type="http://schemas.openxmlformats.org/officeDocument/2006/relationships/image" Target="../media/image37.jp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g"/><Relationship Id="rId5" Type="http://schemas.openxmlformats.org/officeDocument/2006/relationships/slide" Target="slide66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Kelompok 3 - Minify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20300" y="2303500"/>
            <a:ext cx="37035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25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Anggota Kelompok:</a:t>
            </a: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Kevin Adhi D S - 535200050</a:t>
            </a: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Stephen Adhikurnia - 535200056</a:t>
            </a: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Richard Stephen - 535200058</a:t>
            </a: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Wendy Bunandi - 535200066</a:t>
            </a:r>
            <a:endParaRPr sz="1325"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273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5"/>
              <a:buFont typeface="Average"/>
              <a:buAutoNum type="arabicPeriod"/>
            </a:pPr>
            <a:r>
              <a:rPr lang="en" sz="1325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Hongi Nagaputra - 535200082</a:t>
            </a: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- Flowchart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3175"/>
            <a:ext cx="8004250" cy="33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Dashboard&gt;Katalog - Flowchart</a:t>
            </a:r>
            <a:endParaRPr/>
          </a:p>
        </p:txBody>
      </p:sp>
      <p:pic>
        <p:nvPicPr>
          <p:cNvPr id="917" name="Google Shape;91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250" y="1017725"/>
            <a:ext cx="5938875" cy="3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3"/>
          <p:cNvSpPr txBox="1">
            <a:spLocks noGrp="1"/>
          </p:cNvSpPr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Dashboard&gt;Order- Mock Up vs Final</a:t>
            </a:r>
            <a:endParaRPr/>
          </a:p>
        </p:txBody>
      </p:sp>
      <p:pic>
        <p:nvPicPr>
          <p:cNvPr id="923" name="Google Shape;92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75" y="816688"/>
            <a:ext cx="4104074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1175" y="1438824"/>
            <a:ext cx="4758001" cy="19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5" y="1093000"/>
            <a:ext cx="6642325" cy="27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Dashboard&gt;Order</a:t>
            </a:r>
            <a:endParaRPr/>
          </a:p>
        </p:txBody>
      </p:sp>
      <p:sp>
        <p:nvSpPr>
          <p:cNvPr id="931" name="Google Shape;931;p114"/>
          <p:cNvSpPr/>
          <p:nvPr/>
        </p:nvSpPr>
        <p:spPr>
          <a:xfrm>
            <a:off x="1347325" y="39638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Produk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14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(fitur masih berupa konsep dan belum dapat menampilkan data sebenarnya)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14"/>
          <p:cNvSpPr/>
          <p:nvPr/>
        </p:nvSpPr>
        <p:spPr>
          <a:xfrm>
            <a:off x="2952625" y="39638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14"/>
          <p:cNvSpPr/>
          <p:nvPr/>
        </p:nvSpPr>
        <p:spPr>
          <a:xfrm>
            <a:off x="4782550" y="257175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14"/>
          <p:cNvSpPr txBox="1">
            <a:spLocks noGrp="1"/>
          </p:cNvSpPr>
          <p:nvPr>
            <p:ph type="body" idx="1"/>
          </p:nvPr>
        </p:nvSpPr>
        <p:spPr>
          <a:xfrm>
            <a:off x="6587575" y="723700"/>
            <a:ext cx="2361300" cy="4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 Orderan</a:t>
            </a:r>
            <a:endParaRPr/>
          </a:p>
          <a:p>
            <a:pPr marL="457200" lvl="0" indent="-32575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3"/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2575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3"/>
              <a:buNone/>
            </a:pPr>
            <a:r>
              <a:rPr lang="en"/>
              <a:t>Deskripsi produk yang dipesan beserta harganya</a:t>
            </a:r>
            <a:endParaRPr/>
          </a:p>
          <a:p>
            <a:pPr marL="457200" lvl="0" indent="-32575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3"/>
              <a:buNone/>
            </a:pPr>
            <a:r>
              <a:rPr lang="en"/>
              <a:t>Status pesanan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3"/>
              <a:buNone/>
            </a:pPr>
            <a:endParaRPr/>
          </a:p>
        </p:txBody>
      </p:sp>
      <p:sp>
        <p:nvSpPr>
          <p:cNvPr id="936" name="Google Shape;936;p114"/>
          <p:cNvSpPr/>
          <p:nvPr/>
        </p:nvSpPr>
        <p:spPr>
          <a:xfrm>
            <a:off x="3229250" y="1574550"/>
            <a:ext cx="1272600" cy="187500"/>
          </a:xfrm>
          <a:prstGeom prst="wedgeRoundRectCallout">
            <a:avLst>
              <a:gd name="adj1" fmla="val -74462"/>
              <a:gd name="adj2" fmla="val 171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ID Orderan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Dashboard&gt;Order</a:t>
            </a:r>
            <a:endParaRPr/>
          </a:p>
        </p:txBody>
      </p:sp>
      <p:pic>
        <p:nvPicPr>
          <p:cNvPr id="942" name="Google Shape;94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25" y="2264650"/>
            <a:ext cx="691817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6"/>
          <p:cNvSpPr txBox="1">
            <a:spLocks noGrp="1"/>
          </p:cNvSpPr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Dashboard&gt;Messages - Mock Up vs Final</a:t>
            </a:r>
            <a:endParaRPr/>
          </a:p>
        </p:txBody>
      </p:sp>
      <p:pic>
        <p:nvPicPr>
          <p:cNvPr id="948" name="Google Shape;94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50" y="794075"/>
            <a:ext cx="4260301" cy="392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350" y="1505576"/>
            <a:ext cx="4597224" cy="21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75" y="1395928"/>
            <a:ext cx="6340151" cy="2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Dashboard&gt;Messages&gt;Session</a:t>
            </a:r>
            <a:endParaRPr/>
          </a:p>
        </p:txBody>
      </p:sp>
      <p:sp>
        <p:nvSpPr>
          <p:cNvPr id="956" name="Google Shape;956;p117"/>
          <p:cNvSpPr/>
          <p:nvPr/>
        </p:nvSpPr>
        <p:spPr>
          <a:xfrm>
            <a:off x="2834500" y="4103950"/>
            <a:ext cx="13893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Cuplikan pesan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17"/>
          <p:cNvSpPr txBox="1"/>
          <p:nvPr/>
        </p:nvSpPr>
        <p:spPr>
          <a:xfrm>
            <a:off x="359075" y="8761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(fitur masih berupa konsep dan belum dapat menampilkan data sebenarnya)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17"/>
          <p:cNvSpPr/>
          <p:nvPr/>
        </p:nvSpPr>
        <p:spPr>
          <a:xfrm>
            <a:off x="3058400" y="2109775"/>
            <a:ext cx="1707300" cy="369300"/>
          </a:xfrm>
          <a:prstGeom prst="wedgeRoundRectCallout">
            <a:avLst>
              <a:gd name="adj1" fmla="val -63406"/>
              <a:gd name="adj2" fmla="val 635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ID orderan,f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oto dan username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17"/>
          <p:cNvSpPr/>
          <p:nvPr/>
        </p:nvSpPr>
        <p:spPr>
          <a:xfrm>
            <a:off x="5112150" y="2620025"/>
            <a:ext cx="1272600" cy="187500"/>
          </a:xfrm>
          <a:prstGeom prst="wedgeRoundRectCallout">
            <a:avLst>
              <a:gd name="adj1" fmla="val 25212"/>
              <a:gd name="adj2" fmla="val -2009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17"/>
          <p:cNvSpPr txBox="1">
            <a:spLocks noGrp="1"/>
          </p:cNvSpPr>
          <p:nvPr>
            <p:ph type="body" idx="1"/>
          </p:nvPr>
        </p:nvSpPr>
        <p:spPr>
          <a:xfrm>
            <a:off x="6699225" y="965213"/>
            <a:ext cx="2149200" cy="3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Tab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Menavigasi untuk menampilkan percakapan berdasarkan sesi atau user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 Orderan (Hanya ditampilkan pada menu session),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 dan username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961" name="Google Shape;961;p117"/>
          <p:cNvSpPr/>
          <p:nvPr/>
        </p:nvSpPr>
        <p:spPr>
          <a:xfrm>
            <a:off x="4120600" y="1393800"/>
            <a:ext cx="1272600" cy="187500"/>
          </a:xfrm>
          <a:prstGeom prst="wedgeRoundRectCallout">
            <a:avLst>
              <a:gd name="adj1" fmla="val -58815"/>
              <a:gd name="adj2" fmla="val 116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Tab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06413"/>
            <a:ext cx="6344475" cy="29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Dashboard&gt;Messages&gt;User</a:t>
            </a:r>
            <a:endParaRPr/>
          </a:p>
        </p:txBody>
      </p:sp>
      <p:sp>
        <p:nvSpPr>
          <p:cNvPr id="968" name="Google Shape;968;p118"/>
          <p:cNvSpPr/>
          <p:nvPr/>
        </p:nvSpPr>
        <p:spPr>
          <a:xfrm>
            <a:off x="2825775" y="4326250"/>
            <a:ext cx="13893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Cuplikan pesan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8"/>
          <p:cNvSpPr txBox="1"/>
          <p:nvPr/>
        </p:nvSpPr>
        <p:spPr>
          <a:xfrm>
            <a:off x="359075" y="8761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(fitur masih berupa konsep dan belum dapat menampilkan data sebenarnya)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8"/>
          <p:cNvSpPr/>
          <p:nvPr/>
        </p:nvSpPr>
        <p:spPr>
          <a:xfrm>
            <a:off x="3058400" y="2109775"/>
            <a:ext cx="1707300" cy="257400"/>
          </a:xfrm>
          <a:prstGeom prst="wedgeRoundRectCallout">
            <a:avLst>
              <a:gd name="adj1" fmla="val -63406"/>
              <a:gd name="adj2" fmla="val 635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F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oto dan username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8"/>
          <p:cNvSpPr/>
          <p:nvPr/>
        </p:nvSpPr>
        <p:spPr>
          <a:xfrm>
            <a:off x="5112150" y="2620025"/>
            <a:ext cx="1272600" cy="187500"/>
          </a:xfrm>
          <a:prstGeom prst="wedgeRoundRectCallout">
            <a:avLst>
              <a:gd name="adj1" fmla="val 25212"/>
              <a:gd name="adj2" fmla="val -2009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18"/>
          <p:cNvSpPr txBox="1">
            <a:spLocks noGrp="1"/>
          </p:cNvSpPr>
          <p:nvPr>
            <p:ph type="body" idx="1"/>
          </p:nvPr>
        </p:nvSpPr>
        <p:spPr>
          <a:xfrm>
            <a:off x="6699225" y="965213"/>
            <a:ext cx="2149200" cy="3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Tab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Menavigasi untuk menampilkan percakapan berdasarkan sesi atau user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 Orderan (Hanya ditampilkan pada menu session),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 dan username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  <p:sp>
        <p:nvSpPr>
          <p:cNvPr id="973" name="Google Shape;973;p118"/>
          <p:cNvSpPr/>
          <p:nvPr/>
        </p:nvSpPr>
        <p:spPr>
          <a:xfrm>
            <a:off x="4120600" y="1393800"/>
            <a:ext cx="1272600" cy="187500"/>
          </a:xfrm>
          <a:prstGeom prst="wedgeRoundRectCallout">
            <a:avLst>
              <a:gd name="adj1" fmla="val -58815"/>
              <a:gd name="adj2" fmla="val 116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Tab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Dashboard&gt;Messages - Flowchart</a:t>
            </a:r>
            <a:endParaRPr/>
          </a:p>
        </p:txBody>
      </p:sp>
      <p:pic>
        <p:nvPicPr>
          <p:cNvPr id="979" name="Google Shape;97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858375"/>
            <a:ext cx="8361800" cy="22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0"/>
          <p:cNvSpPr/>
          <p:nvPr/>
        </p:nvSpPr>
        <p:spPr>
          <a:xfrm>
            <a:off x="2613772" y="2110085"/>
            <a:ext cx="39164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Youu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31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- Mock Up vs Final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50" y="969400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675" y="621551"/>
            <a:ext cx="2812275" cy="44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52400"/>
            <a:ext cx="3132099" cy="4922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4456000" y="900600"/>
            <a:ext cx="45513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Carousel/Slide Show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Menampilkan gambar-gambar seperti banner promo/diskon, produk new arrival, dll.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 Best Seller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Menampilkan produk-produk terlaris dari Minify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 Products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Menampilkan kategori-kategori produk yang ada di Minify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Kolom Review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Menampilkan review-review baik dari customer yang sudah membeli produk dari Minify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572000" y="233800"/>
            <a:ext cx="4090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3261100" y="2041388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Seller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3198550" y="862150"/>
            <a:ext cx="1372800" cy="478500"/>
          </a:xfrm>
          <a:prstGeom prst="wedgeRoundRectCallout">
            <a:avLst>
              <a:gd name="adj1" fmla="val -64265"/>
              <a:gd name="adj2" fmla="val -8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Carousel/Slide Show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3247075" y="2841575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3284500" y="3641750"/>
            <a:ext cx="12477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378250" y="1524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3340825" y="4612200"/>
            <a:ext cx="1060200" cy="401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- Flowchart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1050"/>
            <a:ext cx="8839199" cy="259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Mockup vs Final Login page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12" y="1094950"/>
            <a:ext cx="3837427" cy="38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094950"/>
            <a:ext cx="4217299" cy="30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136125"/>
            <a:ext cx="53302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4232075" y="2216100"/>
            <a:ext cx="670200" cy="269700"/>
          </a:xfrm>
          <a:prstGeom prst="wedgeRoundRectCallout">
            <a:avLst>
              <a:gd name="adj1" fmla="val -51104"/>
              <a:gd name="adj2" fmla="val 9099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4232075" y="2978050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2433850" y="3168925"/>
            <a:ext cx="971700" cy="269700"/>
          </a:xfrm>
          <a:prstGeom prst="wedgeRoundRectCallout">
            <a:avLst>
              <a:gd name="adj1" fmla="val -57518"/>
              <a:gd name="adj2" fmla="val -92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766225" y="2485808"/>
            <a:ext cx="971700" cy="449100"/>
          </a:xfrm>
          <a:prstGeom prst="wedgeRoundRectCallout">
            <a:avLst>
              <a:gd name="adj1" fmla="val 47937"/>
              <a:gd name="adj2" fmla="val 995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Forgot Password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766225" y="3582250"/>
            <a:ext cx="971700" cy="449100"/>
          </a:xfrm>
          <a:prstGeom prst="wedgeRoundRectCallout">
            <a:avLst>
              <a:gd name="adj1" fmla="val 51034"/>
              <a:gd name="adj2" fmla="val -8263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Button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796475" y="1185425"/>
            <a:ext cx="3035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 page 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Forgot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 page Forgot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Button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akun (submit email &amp; password)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- Flowchart 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375" y="1206100"/>
            <a:ext cx="7365251" cy="3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Mockup vs Final Register page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9925" y="1140000"/>
            <a:ext cx="418976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00" y="1140000"/>
            <a:ext cx="266423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150050"/>
            <a:ext cx="41897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3438375" y="1928825"/>
            <a:ext cx="6669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307675" y="2105050"/>
            <a:ext cx="1063200" cy="150600"/>
          </a:xfrm>
          <a:prstGeom prst="wedgeRoundRectCallout">
            <a:avLst>
              <a:gd name="adj1" fmla="val 60819"/>
              <a:gd name="adj2" fmla="val 5624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3438375" y="2255650"/>
            <a:ext cx="964500" cy="439800"/>
          </a:xfrm>
          <a:prstGeom prst="wedgeRoundRectCallout">
            <a:avLst>
              <a:gd name="adj1" fmla="val -59860"/>
              <a:gd name="adj2" fmla="val 1537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357025" y="2605100"/>
            <a:ext cx="1063200" cy="150600"/>
          </a:xfrm>
          <a:prstGeom prst="wedgeRoundRectCallout">
            <a:avLst>
              <a:gd name="adj1" fmla="val 54834"/>
              <a:gd name="adj2" fmla="val 688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3438375" y="2890850"/>
            <a:ext cx="1063200" cy="369600"/>
          </a:xfrm>
          <a:prstGeom prst="wedgeRoundRectCallout">
            <a:avLst>
              <a:gd name="adj1" fmla="val -58945"/>
              <a:gd name="adj2" fmla="val -118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335700" y="3033675"/>
            <a:ext cx="964500" cy="150600"/>
          </a:xfrm>
          <a:prstGeom prst="wedgeRoundRectCallout">
            <a:avLst>
              <a:gd name="adj1" fmla="val 67773"/>
              <a:gd name="adj2" fmla="val 9106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2523975" y="3357575"/>
            <a:ext cx="1228800" cy="150600"/>
          </a:xfrm>
          <a:prstGeom prst="wedgeRoundRectCallout">
            <a:avLst>
              <a:gd name="adj1" fmla="val -59069"/>
              <a:gd name="adj2" fmla="val 353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357025" y="3481400"/>
            <a:ext cx="964500" cy="150600"/>
          </a:xfrm>
          <a:prstGeom prst="wedgeRoundRectCallout">
            <a:avLst>
              <a:gd name="adj1" fmla="val 66055"/>
              <a:gd name="adj2" fmla="val 9103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2119150" y="3783325"/>
            <a:ext cx="695400" cy="181800"/>
          </a:xfrm>
          <a:prstGeom prst="wedgeRoundRectCallout">
            <a:avLst>
              <a:gd name="adj1" fmla="val -65728"/>
              <a:gd name="adj2" fmla="val -1437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406375" y="3833850"/>
            <a:ext cx="964500" cy="150600"/>
          </a:xfrm>
          <a:prstGeom prst="wedgeRoundRectCallout">
            <a:avLst>
              <a:gd name="adj1" fmla="val 61926"/>
              <a:gd name="adj2" fmla="val 499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668425" y="1150050"/>
            <a:ext cx="2390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phone number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confirm password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6753300" y="1150050"/>
            <a:ext cx="23907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address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date of birth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Memilih gender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 login page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 Account (input semua data)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Page - Flowchart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24144"/>
          <a:stretch/>
        </p:blipFill>
        <p:spPr>
          <a:xfrm>
            <a:off x="755175" y="1310775"/>
            <a:ext cx="3142650" cy="35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t="89708"/>
          <a:stretch/>
        </p:blipFill>
        <p:spPr>
          <a:xfrm>
            <a:off x="4984525" y="2378025"/>
            <a:ext cx="3142650" cy="4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1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- Mock Up vs Final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87205"/>
          <a:stretch/>
        </p:blipFill>
        <p:spPr>
          <a:xfrm>
            <a:off x="292150" y="969400"/>
            <a:ext cx="7355407" cy="9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150" y="2945375"/>
            <a:ext cx="8527700" cy="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Mockup vs Final Forget Password page</a:t>
            </a:r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75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6400" y="1627825"/>
            <a:ext cx="4620974" cy="317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44817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Login &gt; Forget Password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175" y="1066150"/>
            <a:ext cx="5085250" cy="34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5647800" y="1725150"/>
            <a:ext cx="3184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Judul : Forgot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: User Melakukan Input Email/No 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Button : User Akan Diarahkan ke Page Verification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1141975" y="1921875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2376800" y="2339550"/>
            <a:ext cx="6591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1745375" y="3058225"/>
            <a:ext cx="1012200" cy="408600"/>
          </a:xfrm>
          <a:prstGeom prst="wedgeRectCallout">
            <a:avLst>
              <a:gd name="adj1" fmla="val -90350"/>
              <a:gd name="adj2" fmla="val -91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Button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872200" y="2227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Forget Password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00" y="121850"/>
            <a:ext cx="1642300" cy="48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Verification Code page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825" y="1243501"/>
            <a:ext cx="4607750" cy="34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75" y="1017725"/>
            <a:ext cx="5074574" cy="38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45687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Forget Password &gt; Verification Code</a:t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1318375" y="1847575"/>
            <a:ext cx="6870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3190463" y="2446350"/>
            <a:ext cx="6222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1541200" y="3091675"/>
            <a:ext cx="816900" cy="436500"/>
          </a:xfrm>
          <a:prstGeom prst="wedgeRectCallout">
            <a:avLst>
              <a:gd name="adj1" fmla="val -63515"/>
              <a:gd name="adj2" fmla="val -67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Button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003175" y="587025"/>
            <a:ext cx="27018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Judul : Forgot Password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Wrong Input : Jika User Salah Dalam Memasukkan Email/No Hp, Maka dengan Mengklik Wrong Input akan Diarahkan ke Page Sebelumnya</a:t>
            </a:r>
            <a:endParaRPr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: User Melakukan Input Kode Verifikasi yang Telah Dikirimkan Melalui Email/No HP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Resend Code : User Melakukan Request Untuk mengirim Ulang Kode Verifikasi</a:t>
            </a:r>
            <a:endParaRPr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Button : User Akan Diarahkan ke Page Change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142875" y="2697150"/>
            <a:ext cx="857100" cy="351000"/>
          </a:xfrm>
          <a:prstGeom prst="wedgeRectCallout">
            <a:avLst>
              <a:gd name="adj1" fmla="val 71132"/>
              <a:gd name="adj2" fmla="val 5374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Resend Code</a:t>
            </a: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129825" y="2151150"/>
            <a:ext cx="857100" cy="295200"/>
          </a:xfrm>
          <a:prstGeom prst="wedgeRectCallout">
            <a:avLst>
              <a:gd name="adj1" fmla="val 75084"/>
              <a:gd name="adj2" fmla="val 8925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6117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Code</a:t>
            </a: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-1592375" y="5183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825" y="446625"/>
            <a:ext cx="5621300" cy="42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Change Password page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5625" y="1503500"/>
            <a:ext cx="4656677" cy="29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4735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Code &gt; Change Password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00" y="1017725"/>
            <a:ext cx="5607725" cy="35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229775" y="1123400"/>
            <a:ext cx="27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6359750" y="1392650"/>
            <a:ext cx="2472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Judul : Forgot Password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1 : User Melakukan Input Password Baru yang Diinginkan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 2 : User Mengonfirmasi Ulang Password Baru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Button : User Akan Diarahkan ke Page Login Kembali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1234800" y="1699025"/>
            <a:ext cx="7521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2534625" y="2126125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2534625" y="2571750"/>
            <a:ext cx="816900" cy="250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1829000" y="3212375"/>
            <a:ext cx="882000" cy="352800"/>
          </a:xfrm>
          <a:prstGeom prst="wedgeRectCallout">
            <a:avLst>
              <a:gd name="adj1" fmla="val -87894"/>
              <a:gd name="adj2" fmla="val 250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Button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60050" y="23271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Password</a:t>
            </a:r>
            <a:endParaRPr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1"/>
          </p:nvPr>
        </p:nvSpPr>
        <p:spPr>
          <a:xfrm>
            <a:off x="8884200" y="773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850" y="466451"/>
            <a:ext cx="5591350" cy="429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- Mock Up vs Final</a:t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950" y="967638"/>
            <a:ext cx="5004351" cy="37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725"/>
            <a:ext cx="3324350" cy="334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5750" y="78988"/>
            <a:ext cx="85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Header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9600" y="2104925"/>
            <a:ext cx="85125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 Minify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Jika di klik akan diarahkan ke home page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bar (belum dapat digunakan)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Untuk mencari produk/kategori/page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Menu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Untuk menampilkan menu yang dapat diakses berdasarkan akun yang digunakan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Bar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Menu navigasi untuk mengarahkan pengguna ke page-page dari web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600" y="1070025"/>
            <a:ext cx="8527700" cy="9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7211250" y="729850"/>
            <a:ext cx="1617000" cy="339300"/>
          </a:xfrm>
          <a:prstGeom prst="wedgeRoundRectCallout">
            <a:avLst>
              <a:gd name="adj1" fmla="val -3084"/>
              <a:gd name="adj2" fmla="val 913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 </a:t>
            </a:r>
            <a:r>
              <a:rPr lang="en"/>
              <a:t>Menu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76225" y="8060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226475" y="729850"/>
            <a:ext cx="1247700" cy="339300"/>
          </a:xfrm>
          <a:prstGeom prst="wedgeRoundRectCallout">
            <a:avLst>
              <a:gd name="adj1" fmla="val -29592"/>
              <a:gd name="adj2" fmla="val 875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824475" y="2015725"/>
            <a:ext cx="1747500" cy="339300"/>
          </a:xfrm>
          <a:prstGeom prst="wedgeRoundRectCallout">
            <a:avLst>
              <a:gd name="adj1" fmla="val -42799"/>
              <a:gd name="adj2" fmla="val -7749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 Menu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990263"/>
            <a:ext cx="5004351" cy="37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body" idx="1"/>
          </p:nvPr>
        </p:nvSpPr>
        <p:spPr>
          <a:xfrm>
            <a:off x="6146675" y="1152475"/>
            <a:ext cx="268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rgbClr val="000000"/>
                </a:solidFill>
              </a:rPr>
              <a:t>Menampilkan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6470"/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Email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428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Alamat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en"/>
              <a:t>Tombol Edit untuk mengarahkan ke page edit profile</a:t>
            </a:r>
            <a:endParaRPr/>
          </a:p>
        </p:txBody>
      </p:sp>
      <p:sp>
        <p:nvSpPr>
          <p:cNvPr id="301" name="Google Shape;301;p42"/>
          <p:cNvSpPr/>
          <p:nvPr/>
        </p:nvSpPr>
        <p:spPr>
          <a:xfrm>
            <a:off x="2728850" y="1603600"/>
            <a:ext cx="1331700" cy="497400"/>
          </a:xfrm>
          <a:prstGeom prst="wedgeRoundRectCallout">
            <a:avLst>
              <a:gd name="adj1" fmla="val -66302"/>
              <a:gd name="adj2" fmla="val 2743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profil, Username, dan email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2728850" y="2434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Kelamin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2728850" y="21456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No. Handphone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2728850" y="26752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Tanggal Lahir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2728850" y="292940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2696675" y="32048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Alamat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5304550" y="1571450"/>
            <a:ext cx="641700" cy="312900"/>
          </a:xfrm>
          <a:prstGeom prst="wedgeRoundRectCallout">
            <a:avLst>
              <a:gd name="adj1" fmla="val -80072"/>
              <a:gd name="adj2" fmla="val 5772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25" y="863550"/>
            <a:ext cx="3490000" cy="41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Edit Profile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1"/>
          </p:nvPr>
        </p:nvSpPr>
        <p:spPr>
          <a:xfrm>
            <a:off x="4886875" y="863550"/>
            <a:ext cx="268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Mengedit 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Profil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Username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No. Handphone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Jenis Kelamin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Tanggal Lahir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Password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</a:t>
            </a: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2728825" y="282947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Jenis Kelamin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2728825" y="2540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No. Handphone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2728825" y="309830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Tanggal Lahir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2728825" y="3377825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2728825" y="38084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Alamat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2728825" y="21595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2728825" y="19309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2728825" y="1473750"/>
            <a:ext cx="1331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Profil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- Flowchart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75" y="1094925"/>
            <a:ext cx="77633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Wishlist page</a:t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4625" y="1182525"/>
            <a:ext cx="242355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07" y="1182525"/>
            <a:ext cx="380231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152375"/>
            <a:ext cx="242355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Wishlist Page</a:t>
            </a:r>
            <a:endParaRPr/>
          </a:p>
        </p:txBody>
      </p:sp>
      <p:sp>
        <p:nvSpPr>
          <p:cNvPr id="342" name="Google Shape;342;p46"/>
          <p:cNvSpPr/>
          <p:nvPr/>
        </p:nvSpPr>
        <p:spPr>
          <a:xfrm>
            <a:off x="3369613" y="1017725"/>
            <a:ext cx="3104100" cy="3681900"/>
          </a:xfrm>
          <a:prstGeom prst="wedgeRoundRectCallout">
            <a:avLst>
              <a:gd name="adj1" fmla="val -78989"/>
              <a:gd name="adj2" fmla="val 1220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6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8500" y="1152375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dari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menambahkan ke keranjang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langsung membeli dan ke page 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7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 Page - Flowchart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25" y="1396700"/>
            <a:ext cx="4586475" cy="31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Order - Mock Up vs Final</a:t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24" y="1017725"/>
            <a:ext cx="3870850" cy="388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225" y="1017725"/>
            <a:ext cx="3824949" cy="38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50" y="1017725"/>
            <a:ext cx="3824949" cy="38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My Order</a:t>
            </a:r>
            <a:endParaRPr/>
          </a:p>
        </p:txBody>
      </p:sp>
      <p:sp>
        <p:nvSpPr>
          <p:cNvPr id="375" name="Google Shape;375;p50"/>
          <p:cNvSpPr/>
          <p:nvPr/>
        </p:nvSpPr>
        <p:spPr>
          <a:xfrm>
            <a:off x="1521700" y="1673425"/>
            <a:ext cx="1272600" cy="187500"/>
          </a:xfrm>
          <a:prstGeom prst="wedgeRoundRectCallout">
            <a:avLst>
              <a:gd name="adj1" fmla="val -63213"/>
              <a:gd name="adj2" fmla="val 1384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Produk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0"/>
          <p:cNvSpPr/>
          <p:nvPr/>
        </p:nvSpPr>
        <p:spPr>
          <a:xfrm>
            <a:off x="2353275" y="3088013"/>
            <a:ext cx="1272600" cy="187500"/>
          </a:xfrm>
          <a:prstGeom prst="wedgeRoundRectCallout">
            <a:avLst>
              <a:gd name="adj1" fmla="val -62557"/>
              <a:gd name="adj2" fmla="val -2220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produk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2479900" y="4297150"/>
            <a:ext cx="1272600" cy="187500"/>
          </a:xfrm>
          <a:prstGeom prst="wedgeRoundRectCallout">
            <a:avLst>
              <a:gd name="adj1" fmla="val -10873"/>
              <a:gd name="adj2" fmla="val -2279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0"/>
          <p:cNvSpPr txBox="1">
            <a:spLocks noGrp="1"/>
          </p:cNvSpPr>
          <p:nvPr>
            <p:ph type="body" idx="1"/>
          </p:nvPr>
        </p:nvSpPr>
        <p:spPr>
          <a:xfrm>
            <a:off x="5139900" y="805200"/>
            <a:ext cx="4004100" cy="4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Menampilkan foto produk pertama dari produk yang dipesan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 Pesanan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Menampilkan ID pesanan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Produk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Nama produk yang dipesan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Status pesanan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Mengarahkan ke halaman detail order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3243875" y="4068600"/>
            <a:ext cx="1272600" cy="187500"/>
          </a:xfrm>
          <a:prstGeom prst="wedgeRoundRectCallout">
            <a:avLst>
              <a:gd name="adj1" fmla="val -16391"/>
              <a:gd name="adj2" fmla="val -1877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0"/>
          <p:cNvSpPr/>
          <p:nvPr/>
        </p:nvSpPr>
        <p:spPr>
          <a:xfrm>
            <a:off x="2794300" y="2303650"/>
            <a:ext cx="1272600" cy="187500"/>
          </a:xfrm>
          <a:prstGeom prst="wedgeRoundRectCallout">
            <a:avLst>
              <a:gd name="adj1" fmla="val -92851"/>
              <a:gd name="adj2" fmla="val -865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ID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/>
              <a:t>Pesanan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My Order - Flowchart</a:t>
            </a:r>
            <a:endParaRPr/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4">
            <a:alphaModFix/>
          </a:blip>
          <a:srcRect t="43197"/>
          <a:stretch/>
        </p:blipFill>
        <p:spPr>
          <a:xfrm>
            <a:off x="872075" y="1832762"/>
            <a:ext cx="7399850" cy="14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Navigation menu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025" y="1633550"/>
            <a:ext cx="2363491" cy="29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0323" y="1633550"/>
            <a:ext cx="2113506" cy="162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00436" y="1633550"/>
            <a:ext cx="1658989" cy="42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108167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897900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255825" y="11489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9126"/>
            <a:ext cx="4097781" cy="42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2"/>
                </a:solidFill>
              </a:rPr>
              <a:t>My Order Detail</a:t>
            </a:r>
            <a:endParaRPr/>
          </a:p>
        </p:txBody>
      </p:sp>
      <p:sp>
        <p:nvSpPr>
          <p:cNvPr id="393" name="Google Shape;393;p52"/>
          <p:cNvSpPr/>
          <p:nvPr/>
        </p:nvSpPr>
        <p:spPr>
          <a:xfrm>
            <a:off x="1797800" y="2054650"/>
            <a:ext cx="1450800" cy="187500"/>
          </a:xfrm>
          <a:prstGeom prst="wedgeRoundRectCallout">
            <a:avLst>
              <a:gd name="adj1" fmla="val -43302"/>
              <a:gd name="adj2" fmla="val 1610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Rincian Pesanan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2477600" y="1242038"/>
            <a:ext cx="1860600" cy="415200"/>
          </a:xfrm>
          <a:prstGeom prst="wedgeRoundRectCallout">
            <a:avLst>
              <a:gd name="adj1" fmla="val -65272"/>
              <a:gd name="adj2" fmla="val 838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ID Order, Total &amp; Waktu Pembayaran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2"/>
          <p:cNvSpPr txBox="1">
            <a:spLocks noGrp="1"/>
          </p:cNvSpPr>
          <p:nvPr>
            <p:ph type="body" idx="1"/>
          </p:nvPr>
        </p:nvSpPr>
        <p:spPr>
          <a:xfrm>
            <a:off x="5079475" y="816688"/>
            <a:ext cx="36993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Menampilkan: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 Order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&amp; Waktu Pembayaran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Rincian Pesanan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Rincian Pengiriman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96" name="Google Shape;396;p52"/>
          <p:cNvSpPr/>
          <p:nvPr/>
        </p:nvSpPr>
        <p:spPr>
          <a:xfrm>
            <a:off x="1519875" y="2720700"/>
            <a:ext cx="1784100" cy="187500"/>
          </a:xfrm>
          <a:prstGeom prst="wedgeRoundRectCallout">
            <a:avLst>
              <a:gd name="adj1" fmla="val -37146"/>
              <a:gd name="adj2" fmla="val 15746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Rincian Pengiriman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2"/>
          <p:cNvSpPr/>
          <p:nvPr/>
        </p:nvSpPr>
        <p:spPr>
          <a:xfrm>
            <a:off x="1304750" y="4108050"/>
            <a:ext cx="1450800" cy="354600"/>
          </a:xfrm>
          <a:prstGeom prst="wedgeRoundRectCallout">
            <a:avLst>
              <a:gd name="adj1" fmla="val -41853"/>
              <a:gd name="adj2" fmla="val -12012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Informasi Pembayaran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My Order Detail - Flowchart</a:t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25" y="899900"/>
            <a:ext cx="7992950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 - Mock Up vs Final</a:t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50" y="1017725"/>
            <a:ext cx="4038577" cy="405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375" y="1088834"/>
            <a:ext cx="3895801" cy="39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00" y="881821"/>
            <a:ext cx="3895801" cy="39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Messages&gt;User</a:t>
            </a:r>
            <a:endParaRPr/>
          </a:p>
        </p:txBody>
      </p:sp>
      <p:sp>
        <p:nvSpPr>
          <p:cNvPr id="417" name="Google Shape;417;p55"/>
          <p:cNvSpPr/>
          <p:nvPr/>
        </p:nvSpPr>
        <p:spPr>
          <a:xfrm>
            <a:off x="1725925" y="1177625"/>
            <a:ext cx="1349100" cy="335700"/>
          </a:xfrm>
          <a:prstGeom prst="wedgeRoundRectCallout">
            <a:avLst>
              <a:gd name="adj1" fmla="val -71942"/>
              <a:gd name="adj2" fmla="val 5823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</a:t>
            </a:r>
            <a:r>
              <a:rPr lang="en" sz="1300"/>
              <a:t>dan Username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2096500" y="3069875"/>
            <a:ext cx="1272600" cy="187500"/>
          </a:xfrm>
          <a:prstGeom prst="wedgeRoundRectCallout">
            <a:avLst>
              <a:gd name="adj1" fmla="val 72161"/>
              <a:gd name="adj2" fmla="val -22126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300"/>
              <a:t>ime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5"/>
          <p:cNvSpPr/>
          <p:nvPr/>
        </p:nvSpPr>
        <p:spPr>
          <a:xfrm>
            <a:off x="1591875" y="2197850"/>
            <a:ext cx="1379100" cy="187500"/>
          </a:xfrm>
          <a:prstGeom prst="wedgeRoundRectCallout">
            <a:avLst>
              <a:gd name="adj1" fmla="val -59852"/>
              <a:gd name="adj2" fmla="val -1304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Cuplikan pesan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2096500" y="1761825"/>
            <a:ext cx="1272600" cy="187500"/>
          </a:xfrm>
          <a:prstGeom prst="wedgeRoundRectCallout">
            <a:avLst>
              <a:gd name="adj1" fmla="val 41616"/>
              <a:gd name="adj2" fmla="val -24553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300"/>
              <a:t>ab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5"/>
          <p:cNvSpPr txBox="1">
            <a:spLocks noGrp="1"/>
          </p:cNvSpPr>
          <p:nvPr>
            <p:ph type="body" idx="1"/>
          </p:nvPr>
        </p:nvSpPr>
        <p:spPr>
          <a:xfrm>
            <a:off x="6052850" y="865313"/>
            <a:ext cx="2149200" cy="3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Tab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Menavigasi untuk menampilkan percakapan berdasarkan sesi atau user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 Orderan (Hanya ditampilkan pada menu session),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 dan username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Messages&gt;Session</a:t>
            </a:r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455751" cy="29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/>
          <p:nvPr/>
        </p:nvSpPr>
        <p:spPr>
          <a:xfrm>
            <a:off x="1646650" y="2057975"/>
            <a:ext cx="1707300" cy="369300"/>
          </a:xfrm>
          <a:prstGeom prst="wedgeRoundRectCallout">
            <a:avLst>
              <a:gd name="adj1" fmla="val -68387"/>
              <a:gd name="adj2" fmla="val -2271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ID orderan,f</a:t>
            </a: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oto dan username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6"/>
          <p:cNvSpPr/>
          <p:nvPr/>
        </p:nvSpPr>
        <p:spPr>
          <a:xfrm>
            <a:off x="4233600" y="2326350"/>
            <a:ext cx="1272600" cy="187500"/>
          </a:xfrm>
          <a:prstGeom prst="wedgeRoundRectCallout">
            <a:avLst>
              <a:gd name="adj1" fmla="val -9160"/>
              <a:gd name="adj2" fmla="val -171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Time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4476800" y="1504550"/>
            <a:ext cx="1272600" cy="187500"/>
          </a:xfrm>
          <a:prstGeom prst="wedgeRoundRectCallout">
            <a:avLst>
              <a:gd name="adj1" fmla="val -58815"/>
              <a:gd name="adj2" fmla="val 116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Tab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1646650" y="2747675"/>
            <a:ext cx="1785600" cy="187500"/>
          </a:xfrm>
          <a:prstGeom prst="wedgeRoundRectCallout">
            <a:avLst>
              <a:gd name="adj1" fmla="val -58815"/>
              <a:gd name="adj2" fmla="val 116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Cuplikan Pesan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body" idx="1"/>
          </p:nvPr>
        </p:nvSpPr>
        <p:spPr>
          <a:xfrm>
            <a:off x="6517900" y="940313"/>
            <a:ext cx="2149200" cy="3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Tab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Menavigasi untuk menampilkan percakapan berdasarkan sesi atau user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ID Orderan (Hanya ditampilkan pada menu session),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 dan username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Waktu dari pesan terakhir</a:t>
            </a:r>
            <a:endParaRPr/>
          </a:p>
          <a:p>
            <a:pPr marL="457200" lvl="0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Cuplikan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Tampilan pesan sebanyak 2 baris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Messages - Flowchart</a:t>
            </a:r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2" y="1858375"/>
            <a:ext cx="8361800" cy="22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Chat Room page</a:t>
            </a:r>
            <a:endParaRPr/>
          </a:p>
        </p:txBody>
      </p:sp>
      <p:pic>
        <p:nvPicPr>
          <p:cNvPr id="444" name="Google Shape;44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8"/>
          <p:cNvPicPr preferRelativeResize="0"/>
          <p:nvPr/>
        </p:nvPicPr>
        <p:blipFill rotWithShape="1">
          <a:blip r:embed="rId5">
            <a:alphaModFix/>
          </a:blip>
          <a:srcRect l="4420" t="13351" r="4620" b="18906"/>
          <a:stretch/>
        </p:blipFill>
        <p:spPr>
          <a:xfrm>
            <a:off x="4245650" y="1344650"/>
            <a:ext cx="4764450" cy="30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Chat Room</a:t>
            </a:r>
            <a:endParaRPr/>
          </a:p>
        </p:txBody>
      </p:sp>
      <p:sp>
        <p:nvSpPr>
          <p:cNvPr id="451" name="Google Shape;451;p59"/>
          <p:cNvSpPr txBox="1">
            <a:spLocks noGrp="1"/>
          </p:cNvSpPr>
          <p:nvPr>
            <p:ph type="body" idx="1"/>
          </p:nvPr>
        </p:nvSpPr>
        <p:spPr>
          <a:xfrm>
            <a:off x="5360325" y="1152475"/>
            <a:ext cx="347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dan Username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bubble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Menampilan pesan dan waktu pesan tersebut diterima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 Bar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Tempat mengetikkan dan mengirim pesan</a:t>
            </a:r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 rotWithShape="1">
          <a:blip r:embed="rId4">
            <a:alphaModFix/>
          </a:blip>
          <a:srcRect l="4420" t="13351" r="4619" b="18905"/>
          <a:stretch/>
        </p:blipFill>
        <p:spPr>
          <a:xfrm>
            <a:off x="311700" y="1152475"/>
            <a:ext cx="4764450" cy="30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9"/>
          <p:cNvSpPr/>
          <p:nvPr/>
        </p:nvSpPr>
        <p:spPr>
          <a:xfrm>
            <a:off x="1212575" y="1152475"/>
            <a:ext cx="1707300" cy="187500"/>
          </a:xfrm>
          <a:prstGeom prst="wedgeRoundRectCallout">
            <a:avLst>
              <a:gd name="adj1" fmla="val -53804"/>
              <a:gd name="adj2" fmla="val 1230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dan username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3733425" y="2458800"/>
            <a:ext cx="12978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 Bubble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1894550" y="4384550"/>
            <a:ext cx="970200" cy="187500"/>
          </a:xfrm>
          <a:prstGeom prst="wedgeRoundRectCallout">
            <a:avLst>
              <a:gd name="adj1" fmla="val -221"/>
              <a:gd name="adj2" fmla="val -2098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 bar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- Mock Up vs Final</a:t>
            </a:r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75" y="1017725"/>
            <a:ext cx="4027042" cy="40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3750" y="964925"/>
            <a:ext cx="3781949" cy="40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>
            <a:spLocks noGrp="1"/>
          </p:cNvSpPr>
          <p:nvPr>
            <p:ph type="title"/>
          </p:nvPr>
        </p:nvSpPr>
        <p:spPr>
          <a:xfrm>
            <a:off x="6309325" y="286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468" name="Google Shape;468;p61"/>
          <p:cNvSpPr txBox="1">
            <a:spLocks noGrp="1"/>
          </p:cNvSpPr>
          <p:nvPr>
            <p:ph type="body" idx="1"/>
          </p:nvPr>
        </p:nvSpPr>
        <p:spPr>
          <a:xfrm>
            <a:off x="4892825" y="863450"/>
            <a:ext cx="3948900" cy="3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Judul : Cart</a:t>
            </a:r>
            <a:endParaRPr sz="1400"/>
          </a:p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Product Card : </a:t>
            </a:r>
            <a:endParaRPr sz="1400"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Image : Gambar dari Produk yang Tertera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Nama Produk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Deskripsi : Penjelasan Mengenai Produk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1 : Berfungsi Untuk Menambahkan atau Mengurangi Jumlah Produk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Harga</a:t>
            </a:r>
            <a:endParaRPr/>
          </a:p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Checkout Card :</a:t>
            </a:r>
            <a:endParaRPr sz="1400"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Unit : Jumlah Seluruh Produk yang Dimasukkan ke Cart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Total Harga : Jumlah Harga Seluruh Produk yang Ada di Cart</a:t>
            </a:r>
            <a:endParaRPr/>
          </a:p>
          <a:p>
            <a:pPr marL="914400" lvl="1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2 : Untuk Melakukan Checkout Pembelian</a:t>
            </a:r>
            <a:endParaRPr/>
          </a:p>
        </p:txBody>
      </p:sp>
      <p:pic>
        <p:nvPicPr>
          <p:cNvPr id="469" name="Google Shape;469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699" y="286325"/>
            <a:ext cx="4299850" cy="45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/>
          <p:nvPr/>
        </p:nvSpPr>
        <p:spPr>
          <a:xfrm>
            <a:off x="761325" y="863450"/>
            <a:ext cx="6498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Judul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2311800" y="974850"/>
            <a:ext cx="919200" cy="381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Card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1114125" y="1244025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1838325" y="2098000"/>
            <a:ext cx="1104900" cy="381000"/>
          </a:xfrm>
          <a:prstGeom prst="wedgeRectCallout">
            <a:avLst>
              <a:gd name="adj1" fmla="val -48323"/>
              <a:gd name="adj2" fmla="val -7917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dan Deskripsi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3165950" y="1958975"/>
            <a:ext cx="863400" cy="232200"/>
          </a:xfrm>
          <a:prstGeom prst="wedgeRectCallout">
            <a:avLst>
              <a:gd name="adj1" fmla="val -36020"/>
              <a:gd name="adj2" fmla="val -1019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1"/>
          <p:cNvSpPr/>
          <p:nvPr/>
        </p:nvSpPr>
        <p:spPr>
          <a:xfrm>
            <a:off x="3648600" y="1383350"/>
            <a:ext cx="724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1996125" y="2989550"/>
            <a:ext cx="947100" cy="315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Checkout Card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923775" y="3927250"/>
            <a:ext cx="1104900" cy="315600"/>
          </a:xfrm>
          <a:prstGeom prst="wedgeRectCallout">
            <a:avLst>
              <a:gd name="adj1" fmla="val -31933"/>
              <a:gd name="adj2" fmla="val -10294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Unit dan Harga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3528000" y="3175225"/>
            <a:ext cx="919200" cy="232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55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Account Menu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8963" y="1959713"/>
            <a:ext cx="26860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8525" y="2125238"/>
            <a:ext cx="19431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238" y="1959750"/>
            <a:ext cx="21812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758225" y="1225125"/>
            <a:ext cx="13482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Belum 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414300" y="1225275"/>
            <a:ext cx="23154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sebagai customer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412800" y="1225275"/>
            <a:ext cx="2181300" cy="3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sebagai </a:t>
            </a:r>
            <a:r>
              <a:rPr lang="en">
                <a:solidFill>
                  <a:schemeClr val="dk1"/>
                </a:solidFill>
              </a:rPr>
              <a:t>owner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title"/>
          </p:nvPr>
        </p:nvSpPr>
        <p:spPr>
          <a:xfrm>
            <a:off x="1078275" y="22853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 Cart</a:t>
            </a:r>
            <a:endParaRPr/>
          </a:p>
        </p:txBody>
      </p:sp>
      <p:sp>
        <p:nvSpPr>
          <p:cNvPr id="484" name="Google Shape;484;p62"/>
          <p:cNvSpPr txBox="1">
            <a:spLocks noGrp="1"/>
          </p:cNvSpPr>
          <p:nvPr>
            <p:ph type="body" idx="1"/>
          </p:nvPr>
        </p:nvSpPr>
        <p:spPr>
          <a:xfrm>
            <a:off x="418850" y="4560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5" name="Google Shape;4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78" y="582803"/>
            <a:ext cx="3376975" cy="3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Checkout page</a:t>
            </a:r>
            <a:endParaRPr/>
          </a:p>
        </p:txBody>
      </p:sp>
      <p:pic>
        <p:nvPicPr>
          <p:cNvPr id="491" name="Google Shape;4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425" y="1158825"/>
            <a:ext cx="229855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4700" y="1229700"/>
            <a:ext cx="3950549" cy="33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025" y="801075"/>
            <a:ext cx="5053502" cy="4242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Checkout</a:t>
            </a:r>
            <a:endParaRPr/>
          </a:p>
        </p:txBody>
      </p:sp>
      <p:sp>
        <p:nvSpPr>
          <p:cNvPr id="499" name="Google Shape;499;p64"/>
          <p:cNvSpPr/>
          <p:nvPr/>
        </p:nvSpPr>
        <p:spPr>
          <a:xfrm>
            <a:off x="2700425" y="4059350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4"/>
          <p:cNvSpPr/>
          <p:nvPr/>
        </p:nvSpPr>
        <p:spPr>
          <a:xfrm>
            <a:off x="2269475" y="1331125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 produk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4"/>
          <p:cNvSpPr/>
          <p:nvPr/>
        </p:nvSpPr>
        <p:spPr>
          <a:xfrm>
            <a:off x="5118875" y="2423875"/>
            <a:ext cx="1344900" cy="1035000"/>
          </a:xfrm>
          <a:prstGeom prst="leftArrow">
            <a:avLst>
              <a:gd name="adj1" fmla="val 65889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Alamat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Pengiriman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4"/>
          <p:cNvSpPr txBox="1">
            <a:spLocks noGrp="1"/>
          </p:cNvSpPr>
          <p:nvPr>
            <p:ph type="body" idx="1"/>
          </p:nvPr>
        </p:nvSpPr>
        <p:spPr>
          <a:xfrm>
            <a:off x="6379400" y="620525"/>
            <a:ext cx="26079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Menampilkan detail pembelian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 Produk dan total harga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Alamat pengiriman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Metode pembayaran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Pengiriman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Invoice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Total yang harus dibayar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Checkout - Flowchart</a:t>
            </a:r>
            <a:endParaRPr/>
          </a:p>
        </p:txBody>
      </p:sp>
      <p:pic>
        <p:nvPicPr>
          <p:cNvPr id="508" name="Google Shape;508;p65"/>
          <p:cNvPicPr preferRelativeResize="0"/>
          <p:nvPr/>
        </p:nvPicPr>
        <p:blipFill rotWithShape="1">
          <a:blip r:embed="rId4">
            <a:alphaModFix/>
          </a:blip>
          <a:srcRect t="17877"/>
          <a:stretch/>
        </p:blipFill>
        <p:spPr>
          <a:xfrm>
            <a:off x="2974138" y="1017725"/>
            <a:ext cx="3195719" cy="38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Payment page</a:t>
            </a:r>
            <a:endParaRPr/>
          </a:p>
        </p:txBody>
      </p:sp>
      <p:pic>
        <p:nvPicPr>
          <p:cNvPr id="514" name="Google Shape;51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7" y="1277375"/>
            <a:ext cx="3498523" cy="35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3500" y="1223612"/>
            <a:ext cx="4084450" cy="36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836525"/>
            <a:ext cx="4665949" cy="413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Payment</a:t>
            </a:r>
            <a:endParaRPr/>
          </a:p>
        </p:txBody>
      </p:sp>
      <p:sp>
        <p:nvSpPr>
          <p:cNvPr id="522" name="Google Shape;522;p67"/>
          <p:cNvSpPr/>
          <p:nvPr/>
        </p:nvSpPr>
        <p:spPr>
          <a:xfrm>
            <a:off x="2291200" y="2727325"/>
            <a:ext cx="1272600" cy="187500"/>
          </a:xfrm>
          <a:prstGeom prst="wedgeRoundRectCallout">
            <a:avLst>
              <a:gd name="adj1" fmla="val -5558"/>
              <a:gd name="adj2" fmla="val -2075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7"/>
          <p:cNvSpPr/>
          <p:nvPr/>
        </p:nvSpPr>
        <p:spPr>
          <a:xfrm>
            <a:off x="1763950" y="1620000"/>
            <a:ext cx="1272600" cy="187500"/>
          </a:xfrm>
          <a:prstGeom prst="wedgeRoundRectCallout">
            <a:avLst>
              <a:gd name="adj1" fmla="val -44725"/>
              <a:gd name="adj2" fmla="val 19470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7"/>
          <p:cNvSpPr txBox="1">
            <a:spLocks noGrp="1"/>
          </p:cNvSpPr>
          <p:nvPr>
            <p:ph type="body" idx="1"/>
          </p:nvPr>
        </p:nvSpPr>
        <p:spPr>
          <a:xfrm>
            <a:off x="5288100" y="620525"/>
            <a:ext cx="3699300" cy="3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Menampilkan penjelasan tentang pilihan metode pembayaran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Penjelasan menggunakan menu drop-down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Payment - Flowchart</a:t>
            </a:r>
            <a:endParaRPr/>
          </a:p>
        </p:txBody>
      </p:sp>
      <p:pic>
        <p:nvPicPr>
          <p:cNvPr id="530" name="Google Shape;530;p68"/>
          <p:cNvPicPr preferRelativeResize="0"/>
          <p:nvPr/>
        </p:nvPicPr>
        <p:blipFill rotWithShape="1">
          <a:blip r:embed="rId4">
            <a:alphaModFix/>
          </a:blip>
          <a:srcRect l="24368" t="59680"/>
          <a:stretch/>
        </p:blipFill>
        <p:spPr>
          <a:xfrm>
            <a:off x="1513200" y="1860250"/>
            <a:ext cx="5928525" cy="13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Mockup vs Final Best Seller Page</a:t>
            </a:r>
            <a:endParaRPr/>
          </a:p>
        </p:txBody>
      </p:sp>
      <p:pic>
        <p:nvPicPr>
          <p:cNvPr id="536" name="Google Shape;5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200" y="1017725"/>
            <a:ext cx="23619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00" y="1017725"/>
            <a:ext cx="380231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75" y="1152375"/>
            <a:ext cx="236198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Best Seller Page</a:t>
            </a:r>
            <a:endParaRPr/>
          </a:p>
        </p:txBody>
      </p:sp>
      <p:sp>
        <p:nvSpPr>
          <p:cNvPr id="544" name="Google Shape;544;p70"/>
          <p:cNvSpPr/>
          <p:nvPr/>
        </p:nvSpPr>
        <p:spPr>
          <a:xfrm>
            <a:off x="2961763" y="825125"/>
            <a:ext cx="3104100" cy="3681900"/>
          </a:xfrm>
          <a:prstGeom prst="wedgeRoundRectCallout">
            <a:avLst>
              <a:gd name="adj1" fmla="val -66944"/>
              <a:gd name="adj2" fmla="val 1497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650" y="95977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0"/>
          <p:cNvSpPr/>
          <p:nvPr/>
        </p:nvSpPr>
        <p:spPr>
          <a:xfrm>
            <a:off x="1767399" y="4205750"/>
            <a:ext cx="1841100" cy="840300"/>
          </a:xfrm>
          <a:prstGeom prst="wedgeRoundRectCallout">
            <a:avLst>
              <a:gd name="adj1" fmla="val -54309"/>
              <a:gd name="adj2" fmla="val -2064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122" y="4339550"/>
            <a:ext cx="14904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0"/>
          <p:cNvSpPr txBox="1"/>
          <p:nvPr/>
        </p:nvSpPr>
        <p:spPr>
          <a:xfrm>
            <a:off x="6299100" y="1155600"/>
            <a:ext cx="243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All Products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Products Page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554" name="Google Shape;55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1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1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dari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menambahkan ke keranjang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langsung membeli dan ke page 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1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- Flowchart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21850"/>
            <a:ext cx="568486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 Page - Flowchart</a:t>
            </a:r>
            <a:endParaRPr/>
          </a:p>
        </p:txBody>
      </p:sp>
      <p:pic>
        <p:nvPicPr>
          <p:cNvPr id="566" name="Google Shape;5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50" y="1226775"/>
            <a:ext cx="3688225" cy="35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00" y="1155600"/>
            <a:ext cx="2273828" cy="36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New Arrival Page</a:t>
            </a:r>
            <a:endParaRPr/>
          </a:p>
        </p:txBody>
      </p:sp>
      <p:sp>
        <p:nvSpPr>
          <p:cNvPr id="573" name="Google Shape;573;p73"/>
          <p:cNvSpPr/>
          <p:nvPr/>
        </p:nvSpPr>
        <p:spPr>
          <a:xfrm>
            <a:off x="2961763" y="825125"/>
            <a:ext cx="3104100" cy="3681900"/>
          </a:xfrm>
          <a:prstGeom prst="wedgeRoundRectCallout">
            <a:avLst>
              <a:gd name="adj1" fmla="val -66944"/>
              <a:gd name="adj2" fmla="val 1497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650" y="95977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3"/>
          <p:cNvSpPr/>
          <p:nvPr/>
        </p:nvSpPr>
        <p:spPr>
          <a:xfrm>
            <a:off x="1767399" y="4205750"/>
            <a:ext cx="1841100" cy="840300"/>
          </a:xfrm>
          <a:prstGeom prst="wedgeRoundRectCallout">
            <a:avLst>
              <a:gd name="adj1" fmla="val -56770"/>
              <a:gd name="adj2" fmla="val -3547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122" y="4339550"/>
            <a:ext cx="14904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3"/>
          <p:cNvSpPr txBox="1"/>
          <p:nvPr/>
        </p:nvSpPr>
        <p:spPr>
          <a:xfrm>
            <a:off x="6299100" y="1155600"/>
            <a:ext cx="243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All Products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Menuju All Products Page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dari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menambahkan ke keranjang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langsung membeli dan ke page 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4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4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4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Arrival Page - Flowchart</a:t>
            </a:r>
            <a:endParaRPr/>
          </a:p>
        </p:txBody>
      </p:sp>
      <p:pic>
        <p:nvPicPr>
          <p:cNvPr id="595" name="Google Shape;5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50" y="1226775"/>
            <a:ext cx="3688225" cy="35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 vs Final Product Page</a:t>
            </a:r>
            <a:endParaRPr/>
          </a:p>
        </p:txBody>
      </p:sp>
      <p:pic>
        <p:nvPicPr>
          <p:cNvPr id="601" name="Google Shape;601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5950" y="1017713"/>
            <a:ext cx="179294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25" y="1093925"/>
            <a:ext cx="3650644" cy="36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170125"/>
            <a:ext cx="179294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/>
          <p:nvPr/>
        </p:nvSpPr>
        <p:spPr>
          <a:xfrm>
            <a:off x="2209225" y="1098950"/>
            <a:ext cx="2130000" cy="2583000"/>
          </a:xfrm>
          <a:prstGeom prst="wedgeRoundRectCallout">
            <a:avLst>
              <a:gd name="adj1" fmla="val -127914"/>
              <a:gd name="adj2" fmla="val -1806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 Page</a:t>
            </a:r>
            <a:endParaRPr/>
          </a:p>
        </p:txBody>
      </p:sp>
      <p:pic>
        <p:nvPicPr>
          <p:cNvPr id="610" name="Google Shape;610;p77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87" y="1269113"/>
            <a:ext cx="1823875" cy="224267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7"/>
          <p:cNvSpPr/>
          <p:nvPr/>
        </p:nvSpPr>
        <p:spPr>
          <a:xfrm>
            <a:off x="4695138" y="1239650"/>
            <a:ext cx="3104100" cy="3681900"/>
          </a:xfrm>
          <a:prstGeom prst="wedgeRoundRectCallout">
            <a:avLst>
              <a:gd name="adj1" fmla="val -142129"/>
              <a:gd name="adj2" fmla="val 2033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4025" y="1374313"/>
            <a:ext cx="2626315" cy="3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618" name="Google Shape;618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150" y="1138450"/>
            <a:ext cx="31074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8"/>
          <p:cNvSpPr/>
          <p:nvPr/>
        </p:nvSpPr>
        <p:spPr>
          <a:xfrm>
            <a:off x="3404825" y="2166175"/>
            <a:ext cx="856200" cy="215400"/>
          </a:xfrm>
          <a:prstGeom prst="wedgeRoundRectCallout">
            <a:avLst>
              <a:gd name="adj1" fmla="val -68752"/>
              <a:gd name="adj2" fmla="val 341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8"/>
          <p:cNvSpPr/>
          <p:nvPr/>
        </p:nvSpPr>
        <p:spPr>
          <a:xfrm>
            <a:off x="370275" y="2320050"/>
            <a:ext cx="1087500" cy="5034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8"/>
          <p:cNvSpPr/>
          <p:nvPr/>
        </p:nvSpPr>
        <p:spPr>
          <a:xfrm>
            <a:off x="3597425" y="2887438"/>
            <a:ext cx="1087500" cy="5034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>
            <a:off x="516475" y="3229975"/>
            <a:ext cx="1087500" cy="215400"/>
          </a:xfrm>
          <a:prstGeom prst="wedgeRoundRectCallout">
            <a:avLst>
              <a:gd name="adj1" fmla="val 71708"/>
              <a:gd name="adj2" fmla="val 7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5208075" y="1138450"/>
            <a:ext cx="32604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Mengurutkan produk berdasarkan 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Latest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harga minimum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Menentukan harga maximum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brand apa saja yang ingin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Cards</a:t>
            </a:r>
            <a:endParaRPr/>
          </a:p>
        </p:txBody>
      </p:sp>
      <p:pic>
        <p:nvPicPr>
          <p:cNvPr id="629" name="Google Shape;62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437025"/>
            <a:ext cx="2626315" cy="33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9"/>
          <p:cNvSpPr/>
          <p:nvPr/>
        </p:nvSpPr>
        <p:spPr>
          <a:xfrm>
            <a:off x="615025" y="4653875"/>
            <a:ext cx="980100" cy="361800"/>
          </a:xfrm>
          <a:prstGeom prst="wedgeRoundRectCallout">
            <a:avLst>
              <a:gd name="adj1" fmla="val -24901"/>
              <a:gd name="adj2" fmla="val -868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9"/>
          <p:cNvSpPr txBox="1"/>
          <p:nvPr/>
        </p:nvSpPr>
        <p:spPr>
          <a:xfrm>
            <a:off x="3170475" y="1254350"/>
            <a:ext cx="4590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Gambar produk yang ditampilkan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 dari produk yang di tampilkan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menambahkan ke keranjang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langsung membeli dan ke page 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/>
          <p:nvPr/>
        </p:nvSpPr>
        <p:spPr>
          <a:xfrm>
            <a:off x="2061625" y="4653875"/>
            <a:ext cx="1175400" cy="361800"/>
          </a:xfrm>
          <a:prstGeom prst="wedgeRoundRectCallout">
            <a:avLst>
              <a:gd name="adj1" fmla="val -40335"/>
              <a:gd name="adj2" fmla="val -19022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1650675" y="3301000"/>
            <a:ext cx="1446600" cy="225900"/>
          </a:xfrm>
          <a:prstGeom prst="wedgeRoundRectCallout">
            <a:avLst>
              <a:gd name="adj1" fmla="val -59106"/>
              <a:gd name="adj2" fmla="val 21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9"/>
          <p:cNvSpPr/>
          <p:nvPr/>
        </p:nvSpPr>
        <p:spPr>
          <a:xfrm>
            <a:off x="1152200" y="3689125"/>
            <a:ext cx="611700" cy="183300"/>
          </a:xfrm>
          <a:prstGeom prst="wedgeRoundRectCallout">
            <a:avLst>
              <a:gd name="adj1" fmla="val -61676"/>
              <a:gd name="adj2" fmla="val -5411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9"/>
          <p:cNvSpPr/>
          <p:nvPr/>
        </p:nvSpPr>
        <p:spPr>
          <a:xfrm>
            <a:off x="263813" y="1114425"/>
            <a:ext cx="1446600" cy="225900"/>
          </a:xfrm>
          <a:prstGeom prst="wedgeRoundRectCallout">
            <a:avLst>
              <a:gd name="adj1" fmla="val 42189"/>
              <a:gd name="adj2" fmla="val 4546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Page - Flowchart</a:t>
            </a:r>
            <a:endParaRPr/>
          </a:p>
        </p:txBody>
      </p:sp>
      <p:pic>
        <p:nvPicPr>
          <p:cNvPr id="641" name="Google Shape;641;p80"/>
          <p:cNvPicPr preferRelativeResize="0"/>
          <p:nvPr/>
        </p:nvPicPr>
        <p:blipFill rotWithShape="1">
          <a:blip r:embed="rId4">
            <a:alphaModFix/>
          </a:blip>
          <a:srcRect r="35094" b="82378"/>
          <a:stretch/>
        </p:blipFill>
        <p:spPr>
          <a:xfrm>
            <a:off x="2648925" y="1363951"/>
            <a:ext cx="3846150" cy="3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1"/>
          <p:cNvPicPr preferRelativeResize="0"/>
          <p:nvPr/>
        </p:nvPicPr>
        <p:blipFill rotWithShape="1">
          <a:blip r:embed="rId4">
            <a:alphaModFix/>
          </a:blip>
          <a:srcRect t="19936" b="58455"/>
          <a:stretch/>
        </p:blipFill>
        <p:spPr>
          <a:xfrm>
            <a:off x="1615575" y="677987"/>
            <a:ext cx="5912850" cy="37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1"/>
          <p:cNvSpPr txBox="1"/>
          <p:nvPr/>
        </p:nvSpPr>
        <p:spPr>
          <a:xfrm>
            <a:off x="407875" y="215250"/>
            <a:ext cx="345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Filters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- Flowchart 2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75" y="1017725"/>
            <a:ext cx="6645726" cy="39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2"/>
          <p:cNvPicPr preferRelativeResize="0"/>
          <p:nvPr/>
        </p:nvPicPr>
        <p:blipFill rotWithShape="1">
          <a:blip r:embed="rId4">
            <a:alphaModFix/>
          </a:blip>
          <a:srcRect t="40867" b="29629"/>
          <a:stretch/>
        </p:blipFill>
        <p:spPr>
          <a:xfrm>
            <a:off x="1804538" y="151512"/>
            <a:ext cx="5534926" cy="48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3"/>
          <p:cNvPicPr preferRelativeResize="0"/>
          <p:nvPr/>
        </p:nvPicPr>
        <p:blipFill rotWithShape="1">
          <a:blip r:embed="rId4">
            <a:alphaModFix/>
          </a:blip>
          <a:srcRect t="70497"/>
          <a:stretch/>
        </p:blipFill>
        <p:spPr>
          <a:xfrm>
            <a:off x="1832850" y="176300"/>
            <a:ext cx="5478300" cy="47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775" y="1170125"/>
            <a:ext cx="2823552" cy="34647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4"/>
          <p:cNvSpPr/>
          <p:nvPr/>
        </p:nvSpPr>
        <p:spPr>
          <a:xfrm>
            <a:off x="6177900" y="3036550"/>
            <a:ext cx="2707800" cy="2005200"/>
          </a:xfrm>
          <a:prstGeom prst="wedgeRoundRectCallout">
            <a:avLst>
              <a:gd name="adj1" fmla="val -99916"/>
              <a:gd name="adj2" fmla="val -16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4"/>
          <p:cNvSpPr/>
          <p:nvPr/>
        </p:nvSpPr>
        <p:spPr>
          <a:xfrm>
            <a:off x="6096725" y="1064950"/>
            <a:ext cx="1873500" cy="2005200"/>
          </a:xfrm>
          <a:prstGeom prst="wedgeRoundRectCallout">
            <a:avLst>
              <a:gd name="adj1" fmla="val -85454"/>
              <a:gd name="adj2" fmla="val -131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84"/>
          <p:cNvSpPr/>
          <p:nvPr/>
        </p:nvSpPr>
        <p:spPr>
          <a:xfrm>
            <a:off x="258300" y="3522675"/>
            <a:ext cx="2707800" cy="1113900"/>
          </a:xfrm>
          <a:prstGeom prst="wedgeRoundRectCallout">
            <a:avLst>
              <a:gd name="adj1" fmla="val 67653"/>
              <a:gd name="adj2" fmla="val -11706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84"/>
          <p:cNvSpPr/>
          <p:nvPr/>
        </p:nvSpPr>
        <p:spPr>
          <a:xfrm>
            <a:off x="260575" y="1064950"/>
            <a:ext cx="2707800" cy="2005200"/>
          </a:xfrm>
          <a:prstGeom prst="wedgeRoundRectCallout">
            <a:avLst>
              <a:gd name="adj1" fmla="val 67150"/>
              <a:gd name="adj2" fmla="val 876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 Details Page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9100" y="1192775"/>
            <a:ext cx="1408753" cy="16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9100" y="3278525"/>
            <a:ext cx="2457875" cy="15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775" y="1259112"/>
            <a:ext cx="2405401" cy="16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263" y="3817375"/>
            <a:ext cx="2457876" cy="524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 Image</a:t>
            </a:r>
            <a:endParaRPr/>
          </a:p>
        </p:txBody>
      </p:sp>
      <p:pic>
        <p:nvPicPr>
          <p:cNvPr id="677" name="Google Shape;677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223575"/>
            <a:ext cx="4562775" cy="30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/>
          <p:nvPr/>
        </p:nvSpPr>
        <p:spPr>
          <a:xfrm>
            <a:off x="3490725" y="1424275"/>
            <a:ext cx="1302900" cy="411000"/>
          </a:xfrm>
          <a:prstGeom prst="wedgeRoundRectCallout">
            <a:avLst>
              <a:gd name="adj1" fmla="val -123089"/>
              <a:gd name="adj2" fmla="val 7859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86565"/>
              <a:gd name="adj2" fmla="val -614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108306"/>
              <a:gd name="adj2" fmla="val -7285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-38742"/>
              <a:gd name="adj2" fmla="val -757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5"/>
          <p:cNvSpPr/>
          <p:nvPr/>
        </p:nvSpPr>
        <p:spPr>
          <a:xfrm>
            <a:off x="2833625" y="4131975"/>
            <a:ext cx="1302900" cy="792900"/>
          </a:xfrm>
          <a:prstGeom prst="wedgeRoundRectCallout">
            <a:avLst>
              <a:gd name="adj1" fmla="val 35168"/>
              <a:gd name="adj2" fmla="val -742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option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5"/>
          <p:cNvSpPr txBox="1"/>
          <p:nvPr/>
        </p:nvSpPr>
        <p:spPr>
          <a:xfrm>
            <a:off x="5064200" y="1910488"/>
            <a:ext cx="3364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Menampilkan gambar yang dipilih dari image option dengan ukuran yang lebih besar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option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Beberapa gambar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6"/>
          <p:cNvSpPr txBox="1">
            <a:spLocks noGrp="1"/>
          </p:cNvSpPr>
          <p:nvPr>
            <p:ph type="title"/>
          </p:nvPr>
        </p:nvSpPr>
        <p:spPr>
          <a:xfrm>
            <a:off x="311700" y="277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689" name="Google Shape;68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50" y="1022825"/>
            <a:ext cx="32257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6"/>
          <p:cNvSpPr/>
          <p:nvPr/>
        </p:nvSpPr>
        <p:spPr>
          <a:xfrm>
            <a:off x="2617350" y="1098925"/>
            <a:ext cx="14388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6"/>
          <p:cNvSpPr/>
          <p:nvPr/>
        </p:nvSpPr>
        <p:spPr>
          <a:xfrm>
            <a:off x="3455700" y="1404825"/>
            <a:ext cx="7365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6"/>
          <p:cNvSpPr/>
          <p:nvPr/>
        </p:nvSpPr>
        <p:spPr>
          <a:xfrm>
            <a:off x="3036425" y="292295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86"/>
          <p:cNvSpPr/>
          <p:nvPr/>
        </p:nvSpPr>
        <p:spPr>
          <a:xfrm>
            <a:off x="2945850" y="3455425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6"/>
          <p:cNvSpPr/>
          <p:nvPr/>
        </p:nvSpPr>
        <p:spPr>
          <a:xfrm>
            <a:off x="2889200" y="3987900"/>
            <a:ext cx="11103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Wishlist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6"/>
          <p:cNvSpPr/>
          <p:nvPr/>
        </p:nvSpPr>
        <p:spPr>
          <a:xfrm>
            <a:off x="3223325" y="1914650"/>
            <a:ext cx="923400" cy="226500"/>
          </a:xfrm>
          <a:prstGeom prst="wedgeRoundRectCallout">
            <a:avLst>
              <a:gd name="adj1" fmla="val -56300"/>
              <a:gd name="adj2" fmla="val 100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6"/>
          <p:cNvSpPr/>
          <p:nvPr/>
        </p:nvSpPr>
        <p:spPr>
          <a:xfrm>
            <a:off x="311700" y="1858000"/>
            <a:ext cx="968700" cy="226500"/>
          </a:xfrm>
          <a:prstGeom prst="wedgeRoundRectCallout">
            <a:avLst>
              <a:gd name="adj1" fmla="val 25449"/>
              <a:gd name="adj2" fmla="val 11505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6"/>
          <p:cNvSpPr/>
          <p:nvPr/>
        </p:nvSpPr>
        <p:spPr>
          <a:xfrm>
            <a:off x="1487163" y="1744600"/>
            <a:ext cx="1529400" cy="339900"/>
          </a:xfrm>
          <a:prstGeom prst="wedgeRoundRectCallout">
            <a:avLst>
              <a:gd name="adj1" fmla="val -10918"/>
              <a:gd name="adj2" fmla="val 8668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86"/>
          <p:cNvSpPr/>
          <p:nvPr/>
        </p:nvSpPr>
        <p:spPr>
          <a:xfrm>
            <a:off x="543900" y="2537750"/>
            <a:ext cx="736500" cy="226500"/>
          </a:xfrm>
          <a:prstGeom prst="wedgeRoundRectCallout">
            <a:avLst>
              <a:gd name="adj1" fmla="val 123849"/>
              <a:gd name="adj2" fmla="val 5504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6"/>
          <p:cNvSpPr txBox="1"/>
          <p:nvPr/>
        </p:nvSpPr>
        <p:spPr>
          <a:xfrm>
            <a:off x="4311375" y="901563"/>
            <a:ext cx="4260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Rating dari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Mengurangi  jumlah produk yang ingin dibeli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Menambah jumlah produk yang ingin di beli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produk yang ingin di beli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 dari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menambahkan ke keranjang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Untuk langsung membeli produk dan menuju checkout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Wishlist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Menambahkan produk kedalam wishlist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705" name="Google Shape;705;p87"/>
          <p:cNvSpPr txBox="1"/>
          <p:nvPr/>
        </p:nvSpPr>
        <p:spPr>
          <a:xfrm>
            <a:off x="152400" y="1460288"/>
            <a:ext cx="845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Berisikan penjelasan detail dari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5" y="2012899"/>
            <a:ext cx="8299251" cy="14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Review</a:t>
            </a:r>
            <a:endParaRPr/>
          </a:p>
        </p:txBody>
      </p:sp>
      <p:pic>
        <p:nvPicPr>
          <p:cNvPr id="712" name="Google Shape;712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589775"/>
            <a:ext cx="6173549" cy="32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8"/>
          <p:cNvSpPr txBox="1"/>
          <p:nvPr/>
        </p:nvSpPr>
        <p:spPr>
          <a:xfrm>
            <a:off x="311700" y="1103650"/>
            <a:ext cx="6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Berisikan review-review dari pelanggan yang pernah membeli produk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Details Page - Flowchart</a:t>
            </a:r>
            <a:endParaRPr/>
          </a:p>
        </p:txBody>
      </p:sp>
      <p:pic>
        <p:nvPicPr>
          <p:cNvPr id="719" name="Google Shape;7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75" y="1017725"/>
            <a:ext cx="24728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 vs Final Company Page</a:t>
            </a:r>
            <a:endParaRPr/>
          </a:p>
        </p:txBody>
      </p:sp>
      <p:pic>
        <p:nvPicPr>
          <p:cNvPr id="725" name="Google Shape;72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11701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6801" y="1017726"/>
            <a:ext cx="2189189" cy="397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389" y="1182914"/>
            <a:ext cx="2031215" cy="368662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1"/>
          <p:cNvSpPr/>
          <p:nvPr/>
        </p:nvSpPr>
        <p:spPr>
          <a:xfrm>
            <a:off x="578795" y="1269146"/>
            <a:ext cx="2501903" cy="1166925"/>
          </a:xfrm>
          <a:prstGeom prst="wedgeRoundRectCallout">
            <a:avLst>
              <a:gd name="adj1" fmla="val 58907"/>
              <a:gd name="adj2" fmla="val 366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1"/>
          <p:cNvSpPr/>
          <p:nvPr/>
        </p:nvSpPr>
        <p:spPr>
          <a:xfrm>
            <a:off x="5351590" y="3098045"/>
            <a:ext cx="3141043" cy="1166925"/>
          </a:xfrm>
          <a:prstGeom prst="wedgeRoundRectCallout">
            <a:avLst>
              <a:gd name="adj1" fmla="val -64387"/>
              <a:gd name="adj2" fmla="val -1605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91"/>
          <p:cNvSpPr/>
          <p:nvPr/>
        </p:nvSpPr>
        <p:spPr>
          <a:xfrm>
            <a:off x="5424162" y="1269147"/>
            <a:ext cx="3141043" cy="1166925"/>
          </a:xfrm>
          <a:prstGeom prst="wedgeRoundRectCallout">
            <a:avLst>
              <a:gd name="adj1" fmla="val -60690"/>
              <a:gd name="adj2" fmla="val -2930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Company Page</a:t>
            </a:r>
            <a:endParaRPr/>
          </a:p>
        </p:txBody>
      </p:sp>
      <p:pic>
        <p:nvPicPr>
          <p:cNvPr id="736" name="Google Shape;736;p91"/>
          <p:cNvPicPr preferRelativeResize="0"/>
          <p:nvPr/>
        </p:nvPicPr>
        <p:blipFill rotWithShape="1">
          <a:blip r:embed="rId5">
            <a:alphaModFix/>
          </a:blip>
          <a:srcRect l="23874" r="25939"/>
          <a:stretch/>
        </p:blipFill>
        <p:spPr>
          <a:xfrm>
            <a:off x="5702900" y="1406922"/>
            <a:ext cx="2583543" cy="81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1"/>
          <p:cNvPicPr preferRelativeResize="0"/>
          <p:nvPr/>
        </p:nvPicPr>
        <p:blipFill rotWithShape="1">
          <a:blip r:embed="rId6">
            <a:alphaModFix/>
          </a:blip>
          <a:srcRect r="57321"/>
          <a:stretch/>
        </p:blipFill>
        <p:spPr>
          <a:xfrm>
            <a:off x="5949053" y="3222133"/>
            <a:ext cx="1946116" cy="91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1"/>
          <p:cNvPicPr preferRelativeResize="0"/>
          <p:nvPr/>
        </p:nvPicPr>
        <p:blipFill rotWithShape="1">
          <a:blip r:embed="rId7">
            <a:alphaModFix/>
          </a:blip>
          <a:srcRect r="62829"/>
          <a:stretch/>
        </p:blipFill>
        <p:spPr>
          <a:xfrm>
            <a:off x="848733" y="1366723"/>
            <a:ext cx="1962025" cy="89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12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Footer - Mock Up vs Final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t="76401"/>
          <a:stretch/>
        </p:blipFill>
        <p:spPr>
          <a:xfrm>
            <a:off x="782200" y="1043176"/>
            <a:ext cx="7579577" cy="179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64125"/>
            <a:ext cx="8839200" cy="147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Page - Flowchart </a:t>
            </a:r>
            <a:endParaRPr/>
          </a:p>
        </p:txBody>
      </p:sp>
      <p:pic>
        <p:nvPicPr>
          <p:cNvPr id="744" name="Google Shape;74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700" y="1113650"/>
            <a:ext cx="6464625" cy="3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 vs Final Terms page</a:t>
            </a:r>
            <a:endParaRPr/>
          </a:p>
        </p:txBody>
      </p:sp>
      <p:pic>
        <p:nvPicPr>
          <p:cNvPr id="750" name="Google Shape;75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2" y="1124925"/>
            <a:ext cx="380231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2800" y="1220875"/>
            <a:ext cx="4599499" cy="344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Terms Page </a:t>
            </a:r>
            <a:endParaRPr/>
          </a:p>
        </p:txBody>
      </p:sp>
      <p:pic>
        <p:nvPicPr>
          <p:cNvPr id="757" name="Google Shape;757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51052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4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Terms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4"/>
          <p:cNvSpPr/>
          <p:nvPr/>
        </p:nvSpPr>
        <p:spPr>
          <a:xfrm>
            <a:off x="4028250" y="311537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Terms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4"/>
          <p:cNvSpPr/>
          <p:nvPr/>
        </p:nvSpPr>
        <p:spPr>
          <a:xfrm>
            <a:off x="4097875" y="36399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Terms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4"/>
          <p:cNvSpPr/>
          <p:nvPr/>
        </p:nvSpPr>
        <p:spPr>
          <a:xfrm>
            <a:off x="410125" y="27645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4"/>
          <p:cNvSpPr/>
          <p:nvPr/>
        </p:nvSpPr>
        <p:spPr>
          <a:xfrm>
            <a:off x="311700" y="32359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4"/>
          <p:cNvSpPr txBox="1"/>
          <p:nvPr/>
        </p:nvSpPr>
        <p:spPr>
          <a:xfrm>
            <a:off x="5185375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Terms 1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Dropdown button yang berisikan Terms and conditions Minify pertama   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2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Terms and conditions Minify kedua   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3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Terms and conditions Minify ketiga     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4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Terms and conditions Minify keempat 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 5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Terms and conditions Minify kelima  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Page - Flowchart </a:t>
            </a:r>
            <a:endParaRPr/>
          </a:p>
        </p:txBody>
      </p:sp>
      <p:pic>
        <p:nvPicPr>
          <p:cNvPr id="769" name="Google Shape;76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6125"/>
            <a:ext cx="8520600" cy="364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 vs Final FAQ page</a:t>
            </a:r>
            <a:endParaRPr/>
          </a:p>
        </p:txBody>
      </p:sp>
      <p:pic>
        <p:nvPicPr>
          <p:cNvPr id="775" name="Google Shape;77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75" y="966300"/>
            <a:ext cx="4027042" cy="40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243475"/>
            <a:ext cx="4403702" cy="315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FAQ Page </a:t>
            </a:r>
            <a:endParaRPr/>
          </a:p>
        </p:txBody>
      </p:sp>
      <p:pic>
        <p:nvPicPr>
          <p:cNvPr id="782" name="Google Shape;782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0" y="1122150"/>
            <a:ext cx="532772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7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7"/>
          <p:cNvSpPr/>
          <p:nvPr/>
        </p:nvSpPr>
        <p:spPr>
          <a:xfrm>
            <a:off x="4091650" y="308879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97"/>
          <p:cNvSpPr/>
          <p:nvPr/>
        </p:nvSpPr>
        <p:spPr>
          <a:xfrm>
            <a:off x="4217475" y="36000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7"/>
          <p:cNvSpPr/>
          <p:nvPr/>
        </p:nvSpPr>
        <p:spPr>
          <a:xfrm>
            <a:off x="423425" y="26980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7"/>
          <p:cNvSpPr/>
          <p:nvPr/>
        </p:nvSpPr>
        <p:spPr>
          <a:xfrm>
            <a:off x="311700" y="3181825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7"/>
          <p:cNvSpPr txBox="1"/>
          <p:nvPr/>
        </p:nvSpPr>
        <p:spPr>
          <a:xfrm>
            <a:off x="5179150" y="1017725"/>
            <a:ext cx="39168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 1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Dropdown button yang berisikan pertanyaan pertama yang sering ditanyakan 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2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pertanyaan kedua yang sering ditanyakan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3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pertanyaan ketiga yang sering ditanyakan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4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pertanyaan keempat yang sering ditanyakan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5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pertanyaan kelima yang sering ditanyakan  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 Page - Flowchart </a:t>
            </a:r>
            <a:endParaRPr/>
          </a:p>
        </p:txBody>
      </p:sp>
      <p:pic>
        <p:nvPicPr>
          <p:cNvPr id="794" name="Google Shape;79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0175"/>
            <a:ext cx="8520600" cy="373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 vs Final How to Order page</a:t>
            </a:r>
            <a:endParaRPr/>
          </a:p>
        </p:txBody>
      </p:sp>
      <p:pic>
        <p:nvPicPr>
          <p:cNvPr id="800" name="Google Shape;80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25" y="1017725"/>
            <a:ext cx="4027042" cy="40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2425" y="1283149"/>
            <a:ext cx="4581926" cy="33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Order Page </a:t>
            </a:r>
            <a:endParaRPr/>
          </a:p>
        </p:txBody>
      </p:sp>
      <p:pic>
        <p:nvPicPr>
          <p:cNvPr id="807" name="Google Shape;80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170125"/>
            <a:ext cx="521412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0"/>
          <p:cNvSpPr txBox="1"/>
          <p:nvPr/>
        </p:nvSpPr>
        <p:spPr>
          <a:xfrm>
            <a:off x="5459400" y="1017725"/>
            <a:ext cx="36846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Dropdown button yang berisikan langkah pertama untuk melakukan pemesanan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langkah kedua untuk melakukan pemesanan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langkah ketiga untuk melakukan pemesanan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langkah keempat untuk melakukan pemesanan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5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Dropdown button yang berisikan langkah lima untuk melakukan pemesanan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0"/>
          <p:cNvSpPr/>
          <p:nvPr/>
        </p:nvSpPr>
        <p:spPr>
          <a:xfrm>
            <a:off x="3925975" y="24313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0"/>
          <p:cNvSpPr/>
          <p:nvPr/>
        </p:nvSpPr>
        <p:spPr>
          <a:xfrm>
            <a:off x="370275" y="276360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00"/>
          <p:cNvSpPr/>
          <p:nvPr/>
        </p:nvSpPr>
        <p:spPr>
          <a:xfrm>
            <a:off x="4091675" y="3141949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00"/>
          <p:cNvSpPr/>
          <p:nvPr/>
        </p:nvSpPr>
        <p:spPr>
          <a:xfrm>
            <a:off x="311700" y="3274850"/>
            <a:ext cx="1087500" cy="266700"/>
          </a:xfrm>
          <a:prstGeom prst="wedgeRoundRectCallout">
            <a:avLst>
              <a:gd name="adj1" fmla="val 78632"/>
              <a:gd name="adj2" fmla="val 406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0"/>
          <p:cNvSpPr/>
          <p:nvPr/>
        </p:nvSpPr>
        <p:spPr>
          <a:xfrm>
            <a:off x="4164325" y="3626624"/>
            <a:ext cx="1087500" cy="266700"/>
          </a:xfrm>
          <a:prstGeom prst="wedgeRoundRectCallout">
            <a:avLst>
              <a:gd name="adj1" fmla="val -72085"/>
              <a:gd name="adj2" fmla="val -150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Order Page - Flowchart </a:t>
            </a:r>
            <a:endParaRPr/>
          </a:p>
        </p:txBody>
      </p:sp>
      <p:pic>
        <p:nvPicPr>
          <p:cNvPr id="819" name="Google Shape;81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4150"/>
            <a:ext cx="8520600" cy="364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04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Footer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2961500"/>
            <a:ext cx="85206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Berisi link-link ke page-page dari web dan juga link social media Minify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Button Change User adalah menu dropup yang digunakan untuk mengganti user yang digunakan (fitur sementara)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9325"/>
            <a:ext cx="8839200" cy="147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2"/>
          <p:cNvSpPr txBox="1">
            <a:spLocks noGrp="1"/>
          </p:cNvSpPr>
          <p:nvPr>
            <p:ph type="title"/>
          </p:nvPr>
        </p:nvSpPr>
        <p:spPr>
          <a:xfrm>
            <a:off x="342675" y="206357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825" name="Google Shape;825;p102"/>
          <p:cNvSpPr txBox="1">
            <a:spLocks noGrp="1"/>
          </p:cNvSpPr>
          <p:nvPr>
            <p:ph type="body" idx="1"/>
          </p:nvPr>
        </p:nvSpPr>
        <p:spPr>
          <a:xfrm>
            <a:off x="5351075" y="206350"/>
            <a:ext cx="3481200" cy="4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Hanya bisa diakses dengan akun owner.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/>
              <a:t>Panel disebelah kiri sebagai menu navigasi, dan panel sebelah kanan menampilkan isi dari bagian-bagian yang ada.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/>
              <a:t>Memiliki 4 bagian yaitu:</a:t>
            </a:r>
            <a:endParaRPr/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General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Berisi laporan umum dari web</a:t>
            </a:r>
            <a:endParaRPr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Katalog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Mengatur dan mengedit produk</a:t>
            </a:r>
            <a:endParaRPr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Order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Berisi orderan yang aktif</a:t>
            </a:r>
            <a:endParaRPr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Messages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Berisi percakapan dengan customer</a:t>
            </a:r>
            <a:endParaRPr/>
          </a:p>
        </p:txBody>
      </p:sp>
      <p:pic>
        <p:nvPicPr>
          <p:cNvPr id="826" name="Google Shape;826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75" y="876525"/>
            <a:ext cx="4690299" cy="39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- Flowchart</a:t>
            </a:r>
            <a:endParaRPr/>
          </a:p>
        </p:txBody>
      </p:sp>
      <p:pic>
        <p:nvPicPr>
          <p:cNvPr id="832" name="Google Shape;83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0425"/>
            <a:ext cx="7904151" cy="24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4"/>
          <p:cNvSpPr txBox="1">
            <a:spLocks noGrp="1"/>
          </p:cNvSpPr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/>
              <a:t>Dashboard&gt;General - Mock Up vs Final</a:t>
            </a:r>
            <a:endParaRPr/>
          </a:p>
        </p:txBody>
      </p:sp>
      <p:pic>
        <p:nvPicPr>
          <p:cNvPr id="838" name="Google Shape;83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5" y="825550"/>
            <a:ext cx="4392074" cy="39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1250" y="1605225"/>
            <a:ext cx="4111050" cy="21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00" y="1170125"/>
            <a:ext cx="5902100" cy="31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Dashboard&gt;General</a:t>
            </a:r>
            <a:endParaRPr/>
          </a:p>
        </p:txBody>
      </p:sp>
      <p:sp>
        <p:nvSpPr>
          <p:cNvPr id="846" name="Google Shape;846;p105"/>
          <p:cNvSpPr txBox="1">
            <a:spLocks noGrp="1"/>
          </p:cNvSpPr>
          <p:nvPr>
            <p:ph type="body" idx="1"/>
          </p:nvPr>
        </p:nvSpPr>
        <p:spPr>
          <a:xfrm>
            <a:off x="5994225" y="445025"/>
            <a:ext cx="29850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penjualan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Total penjualan selama sebulan terkahir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Laporan Kunjungan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Total kunjungan web selama sebulan terakhir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Diagram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Untuk menampikan laporan penjualan dan/atau kunjungan dalan rentang waktu yg dipilih dalam bentuk diagram garis</a:t>
            </a:r>
            <a:endParaRPr/>
          </a:p>
        </p:txBody>
      </p:sp>
      <p:sp>
        <p:nvSpPr>
          <p:cNvPr id="847" name="Google Shape;847;p105"/>
          <p:cNvSpPr/>
          <p:nvPr/>
        </p:nvSpPr>
        <p:spPr>
          <a:xfrm>
            <a:off x="1962875" y="1327000"/>
            <a:ext cx="1639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Laporan penjualan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5"/>
          <p:cNvSpPr/>
          <p:nvPr/>
        </p:nvSpPr>
        <p:spPr>
          <a:xfrm>
            <a:off x="4161850" y="1327000"/>
            <a:ext cx="1639800" cy="187500"/>
          </a:xfrm>
          <a:prstGeom prst="wedgeRoundRectCallout">
            <a:avLst>
              <a:gd name="adj1" fmla="val -26602"/>
              <a:gd name="adj2" fmla="val 12402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Laporan kunjungan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5"/>
          <p:cNvSpPr/>
          <p:nvPr/>
        </p:nvSpPr>
        <p:spPr>
          <a:xfrm>
            <a:off x="762375" y="2688500"/>
            <a:ext cx="1291800" cy="187500"/>
          </a:xfrm>
          <a:prstGeom prst="wedgeRoundRectCallout">
            <a:avLst>
              <a:gd name="adj1" fmla="val -5055"/>
              <a:gd name="adj2" fmla="val 16168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 garis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5"/>
          <p:cNvSpPr txBox="1"/>
          <p:nvPr/>
        </p:nvSpPr>
        <p:spPr>
          <a:xfrm>
            <a:off x="311700" y="800825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(fitur masih berupa konsep dan belum dapat menampilkan data sebenarnya)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Dashboard&gt;General - Flowchart</a:t>
            </a:r>
            <a:endParaRPr/>
          </a:p>
        </p:txBody>
      </p:sp>
      <p:pic>
        <p:nvPicPr>
          <p:cNvPr id="856" name="Google Shape;85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58" y="1314683"/>
            <a:ext cx="7093625" cy="30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7"/>
          <p:cNvSpPr txBox="1">
            <a:spLocks noGrp="1"/>
          </p:cNvSpPr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Dashboard&gt;Katalog- Mock Up vs Final</a:t>
            </a:r>
            <a:endParaRPr/>
          </a:p>
        </p:txBody>
      </p:sp>
      <p:pic>
        <p:nvPicPr>
          <p:cNvPr id="862" name="Google Shape;86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25" y="1113875"/>
            <a:ext cx="3919498" cy="36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1325" y="1672175"/>
            <a:ext cx="4619124" cy="1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350" y="1702600"/>
            <a:ext cx="5930250" cy="23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0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Dashboard&gt;Katalog</a:t>
            </a:r>
            <a:endParaRPr/>
          </a:p>
        </p:txBody>
      </p:sp>
      <p:sp>
        <p:nvSpPr>
          <p:cNvPr id="870" name="Google Shape;870;p108"/>
          <p:cNvSpPr txBox="1">
            <a:spLocks noGrp="1"/>
          </p:cNvSpPr>
          <p:nvPr>
            <p:ph type="body" idx="1"/>
          </p:nvPr>
        </p:nvSpPr>
        <p:spPr>
          <a:xfrm>
            <a:off x="6154700" y="445025"/>
            <a:ext cx="2677800" cy="4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Tombol untuk menambah produk atau menambah kategori/merk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Memberikan filter tampilan produk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Tampilan produk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Untuk menampilkan produk yang ada, jika produk di-click maka akan diarahkan ke page edit product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871" name="Google Shape;871;p108"/>
          <p:cNvSpPr/>
          <p:nvPr/>
        </p:nvSpPr>
        <p:spPr>
          <a:xfrm>
            <a:off x="1773950" y="1569550"/>
            <a:ext cx="970800" cy="187500"/>
          </a:xfrm>
          <a:prstGeom prst="wedgeRoundRectCallout">
            <a:avLst>
              <a:gd name="adj1" fmla="val -22144"/>
              <a:gd name="adj2" fmla="val 11097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8"/>
          <p:cNvSpPr/>
          <p:nvPr/>
        </p:nvSpPr>
        <p:spPr>
          <a:xfrm>
            <a:off x="1358125" y="3965100"/>
            <a:ext cx="875700" cy="187500"/>
          </a:xfrm>
          <a:prstGeom prst="wedgeRoundRectCallout">
            <a:avLst>
              <a:gd name="adj1" fmla="val -3050"/>
              <a:gd name="adj2" fmla="val -9934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08"/>
          <p:cNvSpPr/>
          <p:nvPr/>
        </p:nvSpPr>
        <p:spPr>
          <a:xfrm>
            <a:off x="3034488" y="4069400"/>
            <a:ext cx="1446300" cy="187500"/>
          </a:xfrm>
          <a:prstGeom prst="wedgeRoundRectCallout">
            <a:avLst>
              <a:gd name="adj1" fmla="val -12594"/>
              <a:gd name="adj2" fmla="val -1716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Tampilan produk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8"/>
          <p:cNvSpPr txBox="1"/>
          <p:nvPr/>
        </p:nvSpPr>
        <p:spPr>
          <a:xfrm>
            <a:off x="359075" y="723700"/>
            <a:ext cx="54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(fitur masih berupa konsep dan belum dapat menampilkan data sebenarnya)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093925"/>
            <a:ext cx="4674726" cy="3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Dashboard&gt;Katalog&gt;Add Product</a:t>
            </a:r>
            <a:endParaRPr/>
          </a:p>
        </p:txBody>
      </p:sp>
      <p:sp>
        <p:nvSpPr>
          <p:cNvPr id="881" name="Google Shape;881;p109"/>
          <p:cNvSpPr/>
          <p:nvPr/>
        </p:nvSpPr>
        <p:spPr>
          <a:xfrm>
            <a:off x="3303725" y="14117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9"/>
          <p:cNvSpPr/>
          <p:nvPr/>
        </p:nvSpPr>
        <p:spPr>
          <a:xfrm>
            <a:off x="3303725" y="1727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09"/>
          <p:cNvSpPr/>
          <p:nvPr/>
        </p:nvSpPr>
        <p:spPr>
          <a:xfrm>
            <a:off x="3303725" y="20509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Kategori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9"/>
          <p:cNvSpPr/>
          <p:nvPr/>
        </p:nvSpPr>
        <p:spPr>
          <a:xfrm>
            <a:off x="3303725" y="2418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09"/>
          <p:cNvSpPr/>
          <p:nvPr/>
        </p:nvSpPr>
        <p:spPr>
          <a:xfrm>
            <a:off x="3303725" y="27909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09"/>
          <p:cNvSpPr/>
          <p:nvPr/>
        </p:nvSpPr>
        <p:spPr>
          <a:xfrm>
            <a:off x="3303725" y="31090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Produk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09"/>
          <p:cNvSpPr/>
          <p:nvPr/>
        </p:nvSpPr>
        <p:spPr>
          <a:xfrm>
            <a:off x="3303725" y="35713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09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dari produk 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00" y="1182325"/>
            <a:ext cx="7807699" cy="2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Dashboard&gt;Katalog&gt;Add Category/Brand</a:t>
            </a:r>
            <a:endParaRPr/>
          </a:p>
        </p:txBody>
      </p:sp>
      <p:sp>
        <p:nvSpPr>
          <p:cNvPr id="895" name="Google Shape;895;p110"/>
          <p:cNvSpPr/>
          <p:nvPr/>
        </p:nvSpPr>
        <p:spPr>
          <a:xfrm>
            <a:off x="2057625" y="1956950"/>
            <a:ext cx="12642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Radio Button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10"/>
          <p:cNvSpPr/>
          <p:nvPr/>
        </p:nvSpPr>
        <p:spPr>
          <a:xfrm>
            <a:off x="6808025" y="23552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10"/>
          <p:cNvSpPr txBox="1">
            <a:spLocks noGrp="1"/>
          </p:cNvSpPr>
          <p:nvPr>
            <p:ph type="body" idx="1"/>
          </p:nvPr>
        </p:nvSpPr>
        <p:spPr>
          <a:xfrm>
            <a:off x="359075" y="3263375"/>
            <a:ext cx="80982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Radio Button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Untuk memilih ingin menambahkan kategori atau merk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 Kategori/Merk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11"/>
          <p:cNvPicPr preferRelativeResize="0"/>
          <p:nvPr/>
        </p:nvPicPr>
        <p:blipFill rotWithShape="1">
          <a:blip r:embed="rId4">
            <a:alphaModFix/>
          </a:blip>
          <a:srcRect l="5799" t="9242" r="6726" b="16819"/>
          <a:stretch/>
        </p:blipFill>
        <p:spPr>
          <a:xfrm>
            <a:off x="432450" y="1104875"/>
            <a:ext cx="4037749" cy="3858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Dashboard&gt;Katalog&gt;Edit Product</a:t>
            </a:r>
            <a:endParaRPr/>
          </a:p>
        </p:txBody>
      </p:sp>
      <p:sp>
        <p:nvSpPr>
          <p:cNvPr id="904" name="Google Shape;904;p111"/>
          <p:cNvSpPr/>
          <p:nvPr/>
        </p:nvSpPr>
        <p:spPr>
          <a:xfrm>
            <a:off x="3303725" y="14879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11"/>
          <p:cNvSpPr/>
          <p:nvPr/>
        </p:nvSpPr>
        <p:spPr>
          <a:xfrm>
            <a:off x="3303725" y="1825125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11"/>
          <p:cNvSpPr/>
          <p:nvPr/>
        </p:nvSpPr>
        <p:spPr>
          <a:xfrm>
            <a:off x="3303725" y="21271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Kategori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1"/>
          <p:cNvSpPr/>
          <p:nvPr/>
        </p:nvSpPr>
        <p:spPr>
          <a:xfrm>
            <a:off x="3303725" y="2494350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11"/>
          <p:cNvSpPr/>
          <p:nvPr/>
        </p:nvSpPr>
        <p:spPr>
          <a:xfrm>
            <a:off x="3303725" y="2867163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11"/>
          <p:cNvSpPr/>
          <p:nvPr/>
        </p:nvSpPr>
        <p:spPr>
          <a:xfrm>
            <a:off x="3303725" y="326143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 Produk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11"/>
          <p:cNvSpPr/>
          <p:nvPr/>
        </p:nvSpPr>
        <p:spPr>
          <a:xfrm>
            <a:off x="3303725" y="3647588"/>
            <a:ext cx="1076700" cy="36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1"/>
          <p:cNvSpPr txBox="1">
            <a:spLocks noGrp="1"/>
          </p:cNvSpPr>
          <p:nvPr>
            <p:ph type="body" idx="1"/>
          </p:nvPr>
        </p:nvSpPr>
        <p:spPr>
          <a:xfrm>
            <a:off x="5217525" y="1104875"/>
            <a:ext cx="3239700" cy="3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Mengedit data produk 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Harga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Kategori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Foto Produk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Deskripsi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2045</Words>
  <Application>Microsoft Office PowerPoint</Application>
  <PresentationFormat>On-screen Show (16:9)</PresentationFormat>
  <Paragraphs>627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Average</vt:lpstr>
      <vt:lpstr>Arial</vt:lpstr>
      <vt:lpstr>Simple Light</vt:lpstr>
      <vt:lpstr>Kelompok 3 - Minify</vt:lpstr>
      <vt:lpstr>Header - Mock Up vs Final</vt:lpstr>
      <vt:lpstr>Header</vt:lpstr>
      <vt:lpstr>Navigation menu</vt:lpstr>
      <vt:lpstr>Account Menu</vt:lpstr>
      <vt:lpstr>Header - Flowchart</vt:lpstr>
      <vt:lpstr>Header - Flowchart 2</vt:lpstr>
      <vt:lpstr>Footer - Mock Up vs Final</vt:lpstr>
      <vt:lpstr>Footer</vt:lpstr>
      <vt:lpstr>Footer - Flowchart</vt:lpstr>
      <vt:lpstr>Home - Mock Up vs Final</vt:lpstr>
      <vt:lpstr>PowerPoint Presentation</vt:lpstr>
      <vt:lpstr>Home Page - Flowchart</vt:lpstr>
      <vt:lpstr>Mockup vs Final Login page</vt:lpstr>
      <vt:lpstr>Login Page</vt:lpstr>
      <vt:lpstr>Login Page - Flowchart </vt:lpstr>
      <vt:lpstr>Mockup vs Final Register page</vt:lpstr>
      <vt:lpstr>Register Page</vt:lpstr>
      <vt:lpstr>Register Page - Flowchart</vt:lpstr>
      <vt:lpstr>Mockup vs Final Forget Password page</vt:lpstr>
      <vt:lpstr>Login &gt; Forget Password</vt:lpstr>
      <vt:lpstr>Flowchart Forget Password</vt:lpstr>
      <vt:lpstr>Mockup vs Final Verification Code page</vt:lpstr>
      <vt:lpstr>Forget Password &gt; Verification Code</vt:lpstr>
      <vt:lpstr>Flowchart  Verification Code</vt:lpstr>
      <vt:lpstr>Mockup vs Final Change Password page</vt:lpstr>
      <vt:lpstr>Verification Code &gt; Change Password</vt:lpstr>
      <vt:lpstr>Flowchart  Change Password</vt:lpstr>
      <vt:lpstr>Profile - Mock Up vs Final</vt:lpstr>
      <vt:lpstr>Profile</vt:lpstr>
      <vt:lpstr>Edit Profile</vt:lpstr>
      <vt:lpstr>Profile - Flowchart</vt:lpstr>
      <vt:lpstr>Mockup vs Final Wishlist page</vt:lpstr>
      <vt:lpstr>Wishlist Page</vt:lpstr>
      <vt:lpstr>Cards</vt:lpstr>
      <vt:lpstr>Wishlist Page - Flowchart</vt:lpstr>
      <vt:lpstr>My Order - Mock Up vs Final</vt:lpstr>
      <vt:lpstr>My Order</vt:lpstr>
      <vt:lpstr>My Order - Flowchart</vt:lpstr>
      <vt:lpstr>My Order Detail</vt:lpstr>
      <vt:lpstr>My Order Detail - Flowchart</vt:lpstr>
      <vt:lpstr>Messages - Mock Up vs Final</vt:lpstr>
      <vt:lpstr>Messages&gt;User</vt:lpstr>
      <vt:lpstr>Messages&gt;Session</vt:lpstr>
      <vt:lpstr>Messages - Flowchart</vt:lpstr>
      <vt:lpstr>Mockup vs Final Chat Room page</vt:lpstr>
      <vt:lpstr>Chat Room</vt:lpstr>
      <vt:lpstr>Cart - Mock Up vs Final</vt:lpstr>
      <vt:lpstr>Cart</vt:lpstr>
      <vt:lpstr>Flowchart Cart</vt:lpstr>
      <vt:lpstr>Mockup vs Final Checkout page</vt:lpstr>
      <vt:lpstr>Checkout</vt:lpstr>
      <vt:lpstr>Checkout - Flowchart</vt:lpstr>
      <vt:lpstr>Mockup vs Final Payment page</vt:lpstr>
      <vt:lpstr>Payment</vt:lpstr>
      <vt:lpstr>Payment - Flowchart</vt:lpstr>
      <vt:lpstr>Mockup vs Final Best Seller Page</vt:lpstr>
      <vt:lpstr>Best Seller Page</vt:lpstr>
      <vt:lpstr>Cards</vt:lpstr>
      <vt:lpstr>Best Seller Page - Flowchart</vt:lpstr>
      <vt:lpstr>New Arrival Page</vt:lpstr>
      <vt:lpstr>Cards</vt:lpstr>
      <vt:lpstr>New Arrival Page - Flowchart</vt:lpstr>
      <vt:lpstr>Mockup vs Final Product Page</vt:lpstr>
      <vt:lpstr>Product Page</vt:lpstr>
      <vt:lpstr>Filters</vt:lpstr>
      <vt:lpstr>Cards</vt:lpstr>
      <vt:lpstr>Product Page - Flowchart</vt:lpstr>
      <vt:lpstr>PowerPoint Presentation</vt:lpstr>
      <vt:lpstr>PowerPoint Presentation</vt:lpstr>
      <vt:lpstr>PowerPoint Presentation</vt:lpstr>
      <vt:lpstr>Product Details Page</vt:lpstr>
      <vt:lpstr>Product Image</vt:lpstr>
      <vt:lpstr>PowerPoint Presentation</vt:lpstr>
      <vt:lpstr>Description</vt:lpstr>
      <vt:lpstr>Review</vt:lpstr>
      <vt:lpstr>Product Details Page - Flowchart</vt:lpstr>
      <vt:lpstr>Mock Up vs Final Company Page</vt:lpstr>
      <vt:lpstr>Company Page</vt:lpstr>
      <vt:lpstr>Company Page - Flowchart </vt:lpstr>
      <vt:lpstr>Mock Up vs Final Terms page</vt:lpstr>
      <vt:lpstr>Terms Page </vt:lpstr>
      <vt:lpstr>Terms Page - Flowchart </vt:lpstr>
      <vt:lpstr>Mock Up vs Final FAQ page</vt:lpstr>
      <vt:lpstr>FAQ Page </vt:lpstr>
      <vt:lpstr>FAQ Page - Flowchart </vt:lpstr>
      <vt:lpstr>Mock Up vs Final How to Order page</vt:lpstr>
      <vt:lpstr>How To Order Page </vt:lpstr>
      <vt:lpstr>How To Order Page - Flowchart </vt:lpstr>
      <vt:lpstr>Dashboard</vt:lpstr>
      <vt:lpstr>Dashboard - Flowchart</vt:lpstr>
      <vt:lpstr>Dashboard&gt;General - Mock Up vs Final</vt:lpstr>
      <vt:lpstr>Dashboard&gt;General</vt:lpstr>
      <vt:lpstr>Dashboard&gt;General - Flowchart</vt:lpstr>
      <vt:lpstr>Dashboard&gt;Katalog- Mock Up vs Final</vt:lpstr>
      <vt:lpstr>Dashboard&gt;Katalog</vt:lpstr>
      <vt:lpstr>Dashboard&gt;Katalog&gt;Add Product</vt:lpstr>
      <vt:lpstr>Dashboard&gt;Katalog&gt;Add Category/Brand</vt:lpstr>
      <vt:lpstr>Dashboard&gt;Katalog&gt;Edit Product</vt:lpstr>
      <vt:lpstr>Dashboard&gt;Katalog - Flowchart</vt:lpstr>
      <vt:lpstr>Dashboard&gt;Order- Mock Up vs Final</vt:lpstr>
      <vt:lpstr>Dashboard&gt;Order</vt:lpstr>
      <vt:lpstr>Dashboard&gt;Order</vt:lpstr>
      <vt:lpstr>Dashboard&gt;Messages - Mock Up vs Final</vt:lpstr>
      <vt:lpstr>Dashboard&gt;Messages&gt;Session</vt:lpstr>
      <vt:lpstr>Dashboard&gt;Messages&gt;User</vt:lpstr>
      <vt:lpstr>Dashboard&gt;Messages - Flowchart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3 - Minify</dc:title>
  <cp:lastModifiedBy>Kevin Adhi</cp:lastModifiedBy>
  <cp:revision>1</cp:revision>
  <dcterms:modified xsi:type="dcterms:W3CDTF">2021-09-26T16:22:24Z</dcterms:modified>
</cp:coreProperties>
</file>